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4"/>
  </p:sldMasterIdLst>
  <p:notesMasterIdLst>
    <p:notesMasterId r:id="rId96"/>
  </p:notesMasterIdLst>
  <p:handoutMasterIdLst>
    <p:handoutMasterId r:id="rId97"/>
  </p:handoutMasterIdLst>
  <p:sldIdLst>
    <p:sldId id="367" r:id="rId5"/>
    <p:sldId id="364" r:id="rId6"/>
    <p:sldId id="267" r:id="rId7"/>
    <p:sldId id="269" r:id="rId8"/>
    <p:sldId id="277" r:id="rId9"/>
    <p:sldId id="270" r:id="rId10"/>
    <p:sldId id="271" r:id="rId11"/>
    <p:sldId id="368" r:id="rId12"/>
    <p:sldId id="272" r:id="rId13"/>
    <p:sldId id="369" r:id="rId14"/>
    <p:sldId id="273" r:id="rId15"/>
    <p:sldId id="274" r:id="rId16"/>
    <p:sldId id="278" r:id="rId17"/>
    <p:sldId id="279" r:id="rId18"/>
    <p:sldId id="280" r:id="rId19"/>
    <p:sldId id="281" r:id="rId20"/>
    <p:sldId id="282" r:id="rId21"/>
    <p:sldId id="284" r:id="rId22"/>
    <p:sldId id="286" r:id="rId23"/>
    <p:sldId id="285"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62" r:id="rId42"/>
    <p:sldId id="305" r:id="rId43"/>
    <p:sldId id="363" r:id="rId44"/>
    <p:sldId id="307" r:id="rId45"/>
    <p:sldId id="308" r:id="rId46"/>
    <p:sldId id="309" r:id="rId47"/>
    <p:sldId id="359" r:id="rId48"/>
    <p:sldId id="310" r:id="rId49"/>
    <p:sldId id="311" r:id="rId50"/>
    <p:sldId id="312" r:id="rId51"/>
    <p:sldId id="313" r:id="rId52"/>
    <p:sldId id="314" r:id="rId53"/>
    <p:sldId id="315" r:id="rId54"/>
    <p:sldId id="316" r:id="rId55"/>
    <p:sldId id="336" r:id="rId56"/>
    <p:sldId id="317" r:id="rId57"/>
    <p:sldId id="318" r:id="rId58"/>
    <p:sldId id="319" r:id="rId59"/>
    <p:sldId id="320" r:id="rId60"/>
    <p:sldId id="321" r:id="rId61"/>
    <p:sldId id="323" r:id="rId62"/>
    <p:sldId id="361" r:id="rId63"/>
    <p:sldId id="324" r:id="rId64"/>
    <p:sldId id="325" r:id="rId65"/>
    <p:sldId id="326" r:id="rId66"/>
    <p:sldId id="327" r:id="rId67"/>
    <p:sldId id="328" r:id="rId68"/>
    <p:sldId id="329" r:id="rId69"/>
    <p:sldId id="330" r:id="rId70"/>
    <p:sldId id="331" r:id="rId71"/>
    <p:sldId id="333" r:id="rId72"/>
    <p:sldId id="335" r:id="rId73"/>
    <p:sldId id="334" r:id="rId74"/>
    <p:sldId id="338" r:id="rId75"/>
    <p:sldId id="339" r:id="rId76"/>
    <p:sldId id="340" r:id="rId77"/>
    <p:sldId id="341" r:id="rId78"/>
    <p:sldId id="342" r:id="rId79"/>
    <p:sldId id="343" r:id="rId80"/>
    <p:sldId id="344" r:id="rId81"/>
    <p:sldId id="345" r:id="rId82"/>
    <p:sldId id="346" r:id="rId83"/>
    <p:sldId id="347" r:id="rId84"/>
    <p:sldId id="348" r:id="rId85"/>
    <p:sldId id="349" r:id="rId86"/>
    <p:sldId id="350" r:id="rId87"/>
    <p:sldId id="351" r:id="rId88"/>
    <p:sldId id="352" r:id="rId89"/>
    <p:sldId id="353" r:id="rId90"/>
    <p:sldId id="354" r:id="rId91"/>
    <p:sldId id="355" r:id="rId92"/>
    <p:sldId id="356" r:id="rId93"/>
    <p:sldId id="357" r:id="rId94"/>
    <p:sldId id="366" r:id="rId95"/>
  </p:sldIdLst>
  <p:sldSz cx="9144000" cy="6858000" type="screen4x3"/>
  <p:notesSz cx="7102475" cy="9388475"/>
  <p:defaultTextStyle>
    <a:defPPr>
      <a:defRPr lang="en-US"/>
    </a:defPPr>
    <a:lvl1pPr algn="l" rtl="0" fontAlgn="base">
      <a:spcBef>
        <a:spcPct val="0"/>
      </a:spcBef>
      <a:spcAft>
        <a:spcPct val="0"/>
      </a:spcAft>
      <a:defRPr sz="2400"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CD"/>
    <a:srgbClr val="0000FF"/>
    <a:srgbClr val="FF0000"/>
    <a:srgbClr val="FF8000"/>
    <a:srgbClr val="7F7F7F"/>
    <a:srgbClr val="3C3C3C"/>
    <a:srgbClr val="CCCCCC"/>
    <a:srgbClr val="ED92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95" autoAdjust="0"/>
    <p:restoredTop sz="89683" autoAdjust="0"/>
  </p:normalViewPr>
  <p:slideViewPr>
    <p:cSldViewPr snapToGrid="0">
      <p:cViewPr varScale="1">
        <p:scale>
          <a:sx n="52" d="100"/>
          <a:sy n="52" d="100"/>
        </p:scale>
        <p:origin x="1680" y="7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7568"/>
    </p:cViewPr>
  </p:sorterViewPr>
  <p:notesViewPr>
    <p:cSldViewPr snapToGrid="0">
      <p:cViewPr varScale="1">
        <p:scale>
          <a:sx n="113" d="100"/>
          <a:sy n="113" d="100"/>
        </p:scale>
        <p:origin x="-3224" y="-104"/>
      </p:cViewPr>
      <p:guideLst>
        <p:guide orient="horz" pos="2957"/>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8048" cy="468803"/>
          </a:xfrm>
          <a:prstGeom prst="rect">
            <a:avLst/>
          </a:prstGeom>
          <a:noFill/>
          <a:ln w="9525">
            <a:noFill/>
            <a:miter lim="800000"/>
            <a:headEnd/>
            <a:tailEnd/>
          </a:ln>
        </p:spPr>
        <p:txBody>
          <a:bodyPr vert="horz" wrap="square" lIns="93333" tIns="46667" rIns="93333" bIns="46667" numCol="1" anchor="t" anchorCtr="0" compatLnSpc="1">
            <a:prstTxWarp prst="textNoShape">
              <a:avLst/>
            </a:prstTxWarp>
          </a:bodyPr>
          <a:lstStyle>
            <a:lvl1pPr eaLnBrk="0" hangingPunct="0">
              <a:defRPr sz="1200">
                <a:latin typeface="HelveticaNeueLT Pro 55 Roman" pitchFamily="1" charset="0"/>
                <a:ea typeface="ヒラギノ角ゴ Pro W3" pitchFamily="1" charset="-128"/>
                <a:cs typeface="+mn-cs"/>
              </a:defRPr>
            </a:lvl1pPr>
          </a:lstStyle>
          <a:p>
            <a:pPr>
              <a:defRPr/>
            </a:pPr>
            <a:endParaRPr lang="en-US"/>
          </a:p>
        </p:txBody>
      </p:sp>
      <p:sp>
        <p:nvSpPr>
          <p:cNvPr id="11267" name="Rectangle 3"/>
          <p:cNvSpPr>
            <a:spLocks noGrp="1" noChangeArrowheads="1"/>
          </p:cNvSpPr>
          <p:nvPr>
            <p:ph type="dt" sz="quarter" idx="1"/>
          </p:nvPr>
        </p:nvSpPr>
        <p:spPr bwMode="auto">
          <a:xfrm>
            <a:off x="4024429" y="0"/>
            <a:ext cx="3078047" cy="468803"/>
          </a:xfrm>
          <a:prstGeom prst="rect">
            <a:avLst/>
          </a:prstGeom>
          <a:noFill/>
          <a:ln w="9525">
            <a:noFill/>
            <a:miter lim="800000"/>
            <a:headEnd/>
            <a:tailEnd/>
          </a:ln>
        </p:spPr>
        <p:txBody>
          <a:bodyPr vert="horz" wrap="square" lIns="93333" tIns="46667" rIns="93333" bIns="46667" numCol="1" anchor="t" anchorCtr="0" compatLnSpc="1">
            <a:prstTxWarp prst="textNoShape">
              <a:avLst/>
            </a:prstTxWarp>
          </a:bodyPr>
          <a:lstStyle>
            <a:lvl1pPr algn="r" eaLnBrk="0" hangingPunct="0">
              <a:defRPr sz="1200">
                <a:latin typeface="HelveticaNeueLT Pro 55 Roman" pitchFamily="1" charset="0"/>
                <a:ea typeface="ヒラギノ角ゴ Pro W3" pitchFamily="1" charset="-128"/>
                <a:cs typeface="+mn-cs"/>
              </a:defRPr>
            </a:lvl1pPr>
          </a:lstStyle>
          <a:p>
            <a:pPr>
              <a:defRPr/>
            </a:pPr>
            <a:endParaRPr lang="en-US"/>
          </a:p>
        </p:txBody>
      </p:sp>
      <p:sp>
        <p:nvSpPr>
          <p:cNvPr id="11268" name="Rectangle 4"/>
          <p:cNvSpPr>
            <a:spLocks noGrp="1" noChangeArrowheads="1"/>
          </p:cNvSpPr>
          <p:nvPr>
            <p:ph type="ftr" sz="quarter" idx="2"/>
          </p:nvPr>
        </p:nvSpPr>
        <p:spPr bwMode="auto">
          <a:xfrm>
            <a:off x="0" y="8919673"/>
            <a:ext cx="3078048" cy="468803"/>
          </a:xfrm>
          <a:prstGeom prst="rect">
            <a:avLst/>
          </a:prstGeom>
          <a:noFill/>
          <a:ln w="9525">
            <a:noFill/>
            <a:miter lim="800000"/>
            <a:headEnd/>
            <a:tailEnd/>
          </a:ln>
        </p:spPr>
        <p:txBody>
          <a:bodyPr vert="horz" wrap="square" lIns="93333" tIns="46667" rIns="93333" bIns="46667" numCol="1" anchor="b" anchorCtr="0" compatLnSpc="1">
            <a:prstTxWarp prst="textNoShape">
              <a:avLst/>
            </a:prstTxWarp>
          </a:bodyPr>
          <a:lstStyle>
            <a:lvl1pPr eaLnBrk="0" hangingPunct="0">
              <a:defRPr sz="1200">
                <a:latin typeface="HelveticaNeueLT Pro 55 Roman" pitchFamily="1" charset="0"/>
                <a:ea typeface="ヒラギノ角ゴ Pro W3" pitchFamily="1" charset="-128"/>
                <a:cs typeface="+mn-cs"/>
              </a:defRPr>
            </a:lvl1pPr>
          </a:lstStyle>
          <a:p>
            <a:pPr>
              <a:defRPr/>
            </a:pPr>
            <a:endParaRPr lang="en-US"/>
          </a:p>
        </p:txBody>
      </p:sp>
      <p:sp>
        <p:nvSpPr>
          <p:cNvPr id="11269" name="Rectangle 5"/>
          <p:cNvSpPr>
            <a:spLocks noGrp="1" noChangeArrowheads="1"/>
          </p:cNvSpPr>
          <p:nvPr>
            <p:ph type="sldNum" sz="quarter" idx="3"/>
          </p:nvPr>
        </p:nvSpPr>
        <p:spPr bwMode="auto">
          <a:xfrm>
            <a:off x="4024429" y="8919673"/>
            <a:ext cx="3078047" cy="468803"/>
          </a:xfrm>
          <a:prstGeom prst="rect">
            <a:avLst/>
          </a:prstGeom>
          <a:noFill/>
          <a:ln w="9525">
            <a:noFill/>
            <a:miter lim="800000"/>
            <a:headEnd/>
            <a:tailEnd/>
          </a:ln>
        </p:spPr>
        <p:txBody>
          <a:bodyPr vert="horz" wrap="square" lIns="93333" tIns="46667" rIns="93333" bIns="46667" numCol="1" anchor="b" anchorCtr="0" compatLnSpc="1">
            <a:prstTxWarp prst="textNoShape">
              <a:avLst/>
            </a:prstTxWarp>
          </a:bodyPr>
          <a:lstStyle>
            <a:lvl1pPr algn="r" eaLnBrk="0" hangingPunct="0">
              <a:defRPr sz="1200">
                <a:latin typeface="HelveticaNeueLT Pro 55 Roman" pitchFamily="1" charset="0"/>
                <a:ea typeface="ヒラギノ角ゴ Pro W3" pitchFamily="1" charset="-128"/>
                <a:cs typeface="+mn-cs"/>
              </a:defRPr>
            </a:lvl1pPr>
          </a:lstStyle>
          <a:p>
            <a:pPr>
              <a:defRPr/>
            </a:pPr>
            <a:fld id="{13842C4F-D0E2-40D9-B49E-23ABD842F3D7}" type="slidenum">
              <a:rPr lang="en-US"/>
              <a:pPr>
                <a:defRPr/>
              </a:pPr>
              <a:t>‹#›</a:t>
            </a:fld>
            <a:endParaRPr lang="en-US"/>
          </a:p>
        </p:txBody>
      </p:sp>
    </p:spTree>
    <p:extLst>
      <p:ext uri="{BB962C8B-B14F-4D97-AF65-F5344CB8AC3E}">
        <p14:creationId xmlns:p14="http://schemas.microsoft.com/office/powerpoint/2010/main" val="3323497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8048" cy="468803"/>
          </a:xfrm>
          <a:prstGeom prst="rect">
            <a:avLst/>
          </a:prstGeom>
          <a:noFill/>
          <a:ln w="9525">
            <a:noFill/>
            <a:miter lim="800000"/>
            <a:headEnd/>
            <a:tailEnd/>
          </a:ln>
        </p:spPr>
        <p:txBody>
          <a:bodyPr vert="horz" wrap="square" lIns="93333" tIns="46667" rIns="93333" bIns="46667" numCol="1" anchor="t" anchorCtr="0" compatLnSpc="1">
            <a:prstTxWarp prst="textNoShape">
              <a:avLst/>
            </a:prstTxWarp>
          </a:bodyPr>
          <a:lstStyle>
            <a:lvl1pPr eaLnBrk="0" hangingPunct="0">
              <a:defRPr sz="1200">
                <a:latin typeface="HelveticaNeueLT Pro 55 Roman" pitchFamily="1" charset="0"/>
                <a:ea typeface="ヒラギノ角ゴ Pro W3" pitchFamily="1" charset="-128"/>
                <a:cs typeface="+mn-cs"/>
              </a:defRPr>
            </a:lvl1pPr>
          </a:lstStyle>
          <a:p>
            <a:pPr>
              <a:defRPr/>
            </a:pPr>
            <a:endParaRPr lang="en-US"/>
          </a:p>
        </p:txBody>
      </p:sp>
      <p:sp>
        <p:nvSpPr>
          <p:cNvPr id="3075" name="Rectangle 3"/>
          <p:cNvSpPr>
            <a:spLocks noGrp="1" noChangeArrowheads="1"/>
          </p:cNvSpPr>
          <p:nvPr>
            <p:ph type="dt" idx="1"/>
          </p:nvPr>
        </p:nvSpPr>
        <p:spPr bwMode="auto">
          <a:xfrm>
            <a:off x="4024429" y="0"/>
            <a:ext cx="3078047" cy="468803"/>
          </a:xfrm>
          <a:prstGeom prst="rect">
            <a:avLst/>
          </a:prstGeom>
          <a:noFill/>
          <a:ln w="9525">
            <a:noFill/>
            <a:miter lim="800000"/>
            <a:headEnd/>
            <a:tailEnd/>
          </a:ln>
        </p:spPr>
        <p:txBody>
          <a:bodyPr vert="horz" wrap="square" lIns="93333" tIns="46667" rIns="93333" bIns="46667" numCol="1" anchor="t" anchorCtr="0" compatLnSpc="1">
            <a:prstTxWarp prst="textNoShape">
              <a:avLst/>
            </a:prstTxWarp>
          </a:bodyPr>
          <a:lstStyle>
            <a:lvl1pPr algn="r" eaLnBrk="0" hangingPunct="0">
              <a:defRPr sz="1200">
                <a:latin typeface="HelveticaNeueLT Pro 55 Roman" pitchFamily="1" charset="0"/>
                <a:ea typeface="ヒラギノ角ゴ Pro W3" pitchFamily="1" charset="-128"/>
                <a:cs typeface="+mn-cs"/>
              </a:defRPr>
            </a:lvl1pPr>
          </a:lstStyle>
          <a:p>
            <a:pPr>
              <a:defRPr/>
            </a:pPr>
            <a:endParaRPr lang="en-US"/>
          </a:p>
        </p:txBody>
      </p:sp>
      <p:sp>
        <p:nvSpPr>
          <p:cNvPr id="94212" name="Rectangle 4"/>
          <p:cNvSpPr>
            <a:spLocks noGrp="1" noRot="1" noChangeAspect="1" noChangeArrowheads="1" noTextEdit="1"/>
          </p:cNvSpPr>
          <p:nvPr>
            <p:ph type="sldImg" idx="2"/>
          </p:nvPr>
        </p:nvSpPr>
        <p:spPr bwMode="auto">
          <a:xfrm>
            <a:off x="1204913" y="704850"/>
            <a:ext cx="4692650" cy="3521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47922" y="4459837"/>
            <a:ext cx="5206632" cy="4223882"/>
          </a:xfrm>
          <a:prstGeom prst="rect">
            <a:avLst/>
          </a:prstGeom>
          <a:noFill/>
          <a:ln w="9525">
            <a:noFill/>
            <a:miter lim="800000"/>
            <a:headEnd/>
            <a:tailEnd/>
          </a:ln>
        </p:spPr>
        <p:txBody>
          <a:bodyPr vert="horz" wrap="square" lIns="93333" tIns="46667" rIns="93333" bIns="466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919673"/>
            <a:ext cx="3078048" cy="468803"/>
          </a:xfrm>
          <a:prstGeom prst="rect">
            <a:avLst/>
          </a:prstGeom>
          <a:noFill/>
          <a:ln w="9525">
            <a:noFill/>
            <a:miter lim="800000"/>
            <a:headEnd/>
            <a:tailEnd/>
          </a:ln>
        </p:spPr>
        <p:txBody>
          <a:bodyPr vert="horz" wrap="square" lIns="93333" tIns="46667" rIns="93333" bIns="46667" numCol="1" anchor="b" anchorCtr="0" compatLnSpc="1">
            <a:prstTxWarp prst="textNoShape">
              <a:avLst/>
            </a:prstTxWarp>
          </a:bodyPr>
          <a:lstStyle>
            <a:lvl1pPr eaLnBrk="0" hangingPunct="0">
              <a:defRPr sz="1200">
                <a:latin typeface="HelveticaNeueLT Pro 55 Roman" pitchFamily="1" charset="0"/>
                <a:ea typeface="ヒラギノ角ゴ Pro W3" pitchFamily="1"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4024429" y="8919673"/>
            <a:ext cx="3078047" cy="468803"/>
          </a:xfrm>
          <a:prstGeom prst="rect">
            <a:avLst/>
          </a:prstGeom>
          <a:noFill/>
          <a:ln w="9525">
            <a:noFill/>
            <a:miter lim="800000"/>
            <a:headEnd/>
            <a:tailEnd/>
          </a:ln>
        </p:spPr>
        <p:txBody>
          <a:bodyPr vert="horz" wrap="square" lIns="93333" tIns="46667" rIns="93333" bIns="46667" numCol="1" anchor="b" anchorCtr="0" compatLnSpc="1">
            <a:prstTxWarp prst="textNoShape">
              <a:avLst/>
            </a:prstTxWarp>
          </a:bodyPr>
          <a:lstStyle>
            <a:lvl1pPr algn="r" eaLnBrk="0" hangingPunct="0">
              <a:defRPr sz="1200">
                <a:latin typeface="HelveticaNeueLT Pro 55 Roman" pitchFamily="1" charset="0"/>
                <a:ea typeface="ヒラギノ角ゴ Pro W3" pitchFamily="1" charset="-128"/>
                <a:cs typeface="+mn-cs"/>
              </a:defRPr>
            </a:lvl1pPr>
          </a:lstStyle>
          <a:p>
            <a:pPr>
              <a:defRPr/>
            </a:pPr>
            <a:fld id="{E6BE6992-9ADB-4E08-AFF3-3F9700E0CAA1}" type="slidenum">
              <a:rPr lang="en-US"/>
              <a:pPr>
                <a:defRPr/>
              </a:pPr>
              <a:t>‹#›</a:t>
            </a:fld>
            <a:endParaRPr lang="en-US"/>
          </a:p>
        </p:txBody>
      </p:sp>
    </p:spTree>
    <p:extLst>
      <p:ext uri="{BB962C8B-B14F-4D97-AF65-F5344CB8AC3E}">
        <p14:creationId xmlns:p14="http://schemas.microsoft.com/office/powerpoint/2010/main" val="23412597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NeueLT Pro 55 Roman" pitchFamily="1" charset="0"/>
        <a:ea typeface="ヒラギノ角ゴ Pro W3" pitchFamily="1" charset="-128"/>
        <a:cs typeface="ヒラギノ角ゴ Pro W3" pitchFamily="-123" charset="-128"/>
      </a:defRPr>
    </a:lvl1pPr>
    <a:lvl2pPr marL="457200" algn="l" rtl="0" eaLnBrk="0" fontAlgn="base" hangingPunct="0">
      <a:spcBef>
        <a:spcPct val="30000"/>
      </a:spcBef>
      <a:spcAft>
        <a:spcPct val="0"/>
      </a:spcAft>
      <a:defRPr sz="1200" kern="1200">
        <a:solidFill>
          <a:schemeClr val="tx1"/>
        </a:solidFill>
        <a:latin typeface="HelveticaNeueLT Pro 55 Roman" pitchFamily="1" charset="0"/>
        <a:ea typeface="ヒラギノ角ゴ Pro W3" pitchFamily="1" charset="-128"/>
        <a:cs typeface="ヒラギノ角ゴ Pro W3"/>
      </a:defRPr>
    </a:lvl2pPr>
    <a:lvl3pPr marL="914400" algn="l" rtl="0" eaLnBrk="0" fontAlgn="base" hangingPunct="0">
      <a:spcBef>
        <a:spcPct val="30000"/>
      </a:spcBef>
      <a:spcAft>
        <a:spcPct val="0"/>
      </a:spcAft>
      <a:defRPr sz="1200" kern="1200">
        <a:solidFill>
          <a:schemeClr val="tx1"/>
        </a:solidFill>
        <a:latin typeface="HelveticaNeueLT Pro 55 Roman" pitchFamily="1" charset="0"/>
        <a:ea typeface="ヒラギノ角ゴ Pro W3" pitchFamily="1" charset="-128"/>
        <a:cs typeface="ヒラギノ角ゴ Pro W3"/>
      </a:defRPr>
    </a:lvl3pPr>
    <a:lvl4pPr marL="1371600" algn="l" rtl="0" eaLnBrk="0" fontAlgn="base" hangingPunct="0">
      <a:spcBef>
        <a:spcPct val="30000"/>
      </a:spcBef>
      <a:spcAft>
        <a:spcPct val="0"/>
      </a:spcAft>
      <a:defRPr sz="1200" kern="1200">
        <a:solidFill>
          <a:schemeClr val="tx1"/>
        </a:solidFill>
        <a:latin typeface="HelveticaNeueLT Pro 55 Roman" pitchFamily="1" charset="0"/>
        <a:ea typeface="ヒラギノ角ゴ Pro W3" pitchFamily="1" charset="-128"/>
        <a:cs typeface="ヒラギノ角ゴ Pro W3"/>
      </a:defRPr>
    </a:lvl4pPr>
    <a:lvl5pPr marL="1828800" algn="l" rtl="0" eaLnBrk="0" fontAlgn="base" hangingPunct="0">
      <a:spcBef>
        <a:spcPct val="30000"/>
      </a:spcBef>
      <a:spcAft>
        <a:spcPct val="0"/>
      </a:spcAft>
      <a:defRPr sz="1200" kern="1200">
        <a:solidFill>
          <a:schemeClr val="tx1"/>
        </a:solidFill>
        <a:latin typeface="HelveticaNeueLT Pro 55 Roman" pitchFamily="1" charset="0"/>
        <a:ea typeface="ヒラギノ角ゴ Pro W3" pitchFamily="1"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Placeholder 2"/>
          <p:cNvSpPr>
            <a:spLocks noGrp="1" noRot="1" noChangeAspect="1" noChangeArrowheads="1" noTextEdit="1"/>
          </p:cNvSpPr>
          <p:nvPr>
            <p:ph type="sldImg"/>
          </p:nvPr>
        </p:nvSpPr>
        <p:spPr>
          <a:ln/>
        </p:spPr>
      </p:sp>
      <p:sp>
        <p:nvSpPr>
          <p:cNvPr id="95235"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026"/>
          <p:cNvSpPr>
            <a:spLocks noGrp="1" noRot="1" noChangeAspect="1" noChangeArrowheads="1" noTextEdit="1"/>
          </p:cNvSpPr>
          <p:nvPr>
            <p:ph type="sldImg"/>
          </p:nvPr>
        </p:nvSpPr>
        <p:spPr>
          <a:ln/>
        </p:spPr>
      </p:sp>
      <p:sp>
        <p:nvSpPr>
          <p:cNvPr id="10445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solidFill>
                <a:srgbClr val="FF0000"/>
              </a:solidFill>
              <a:latin typeface="HelveticaNeueLT Pro 55 Roman"/>
              <a:ea typeface="ヒラギノ角ゴ Pro W3"/>
              <a:cs typeface="ヒラギノ角ゴ Pro W3"/>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26"/>
          <p:cNvSpPr>
            <a:spLocks noGrp="1" noRot="1" noChangeAspect="1" noChangeArrowheads="1" noTextEdit="1"/>
          </p:cNvSpPr>
          <p:nvPr>
            <p:ph type="sldImg"/>
          </p:nvPr>
        </p:nvSpPr>
        <p:spPr>
          <a:ln/>
        </p:spPr>
      </p:sp>
      <p:sp>
        <p:nvSpPr>
          <p:cNvPr id="11059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592"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592"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1026"/>
          <p:cNvSpPr>
            <a:spLocks noGrp="1" noRot="1" noChangeAspect="1" noChangeArrowheads="1" noTextEdit="1"/>
          </p:cNvSpPr>
          <p:nvPr>
            <p:ph type="sldImg"/>
          </p:nvPr>
        </p:nvSpPr>
        <p:spPr>
          <a:ln/>
        </p:spPr>
      </p:sp>
      <p:sp>
        <p:nvSpPr>
          <p:cNvPr id="16179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1026"/>
          <p:cNvSpPr>
            <a:spLocks noGrp="1" noRot="1" noChangeAspect="1" noChangeArrowheads="1" noTextEdit="1"/>
          </p:cNvSpPr>
          <p:nvPr>
            <p:ph type="sldImg"/>
          </p:nvPr>
        </p:nvSpPr>
        <p:spPr>
          <a:ln/>
        </p:spPr>
      </p:sp>
      <p:sp>
        <p:nvSpPr>
          <p:cNvPr id="16384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592"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592"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592"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592"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1026"/>
          <p:cNvSpPr>
            <a:spLocks noGrp="1" noRot="1" noChangeAspect="1" noChangeArrowheads="1" noTextEdit="1"/>
          </p:cNvSpPr>
          <p:nvPr>
            <p:ph type="sldImg"/>
          </p:nvPr>
        </p:nvSpPr>
        <p:spPr>
          <a:ln/>
        </p:spPr>
      </p:sp>
      <p:sp>
        <p:nvSpPr>
          <p:cNvPr id="17101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592"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592"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592"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1026"/>
          <p:cNvSpPr>
            <a:spLocks noGrp="1" noRot="1" noChangeAspect="1" noChangeArrowheads="1" noTextEdit="1"/>
          </p:cNvSpPr>
          <p:nvPr>
            <p:ph type="sldImg"/>
          </p:nvPr>
        </p:nvSpPr>
        <p:spPr>
          <a:ln/>
        </p:spPr>
      </p:sp>
      <p:sp>
        <p:nvSpPr>
          <p:cNvPr id="18227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592" eaLnBrk="1" hangingPunct="1"/>
            <a:endParaRPr lang="en-US" altLang="en-US">
              <a:latin typeface="HelveticaNeueLT Pro 55 Roman"/>
              <a:ea typeface="ヒラギノ角ゴ Pro W3"/>
              <a:cs typeface="ヒラギノ角ゴ Pro W3"/>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2" descr="FB_PPT Cover Slide_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9263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96063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164322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176628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40141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506214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05444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Tree>
    <p:extLst>
      <p:ext uri="{BB962C8B-B14F-4D97-AF65-F5344CB8AC3E}">
        <p14:creationId xmlns:p14="http://schemas.microsoft.com/office/powerpoint/2010/main" val="288650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7233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33958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9454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InsidePages.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400" b="1">
          <a:solidFill>
            <a:schemeClr val="tx2"/>
          </a:solidFill>
          <a:latin typeface="+mj-lt"/>
          <a:ea typeface="+mj-ea"/>
          <a:cs typeface="ヒラギノ角ゴ Pro W3" pitchFamily="-123" charset="-128"/>
        </a:defRPr>
      </a:lvl1pPr>
      <a:lvl2pPr algn="l" rtl="0" eaLnBrk="0" fontAlgn="base" hangingPunct="0">
        <a:spcBef>
          <a:spcPct val="0"/>
        </a:spcBef>
        <a:spcAft>
          <a:spcPct val="0"/>
        </a:spcAft>
        <a:defRPr sz="3400" b="1">
          <a:solidFill>
            <a:schemeClr val="tx2"/>
          </a:solidFill>
          <a:latin typeface="Arial" charset="0"/>
          <a:ea typeface="ヒラギノ角ゴ Pro W3" pitchFamily="1" charset="-128"/>
          <a:cs typeface="ヒラギノ角ゴ Pro W3" pitchFamily="-123" charset="-128"/>
        </a:defRPr>
      </a:lvl2pPr>
      <a:lvl3pPr algn="l" rtl="0" eaLnBrk="0" fontAlgn="base" hangingPunct="0">
        <a:spcBef>
          <a:spcPct val="0"/>
        </a:spcBef>
        <a:spcAft>
          <a:spcPct val="0"/>
        </a:spcAft>
        <a:defRPr sz="3400" b="1">
          <a:solidFill>
            <a:schemeClr val="tx2"/>
          </a:solidFill>
          <a:latin typeface="Arial" charset="0"/>
          <a:ea typeface="ヒラギノ角ゴ Pro W3" pitchFamily="1" charset="-128"/>
          <a:cs typeface="ヒラギノ角ゴ Pro W3" pitchFamily="-123" charset="-128"/>
        </a:defRPr>
      </a:lvl3pPr>
      <a:lvl4pPr algn="l" rtl="0" eaLnBrk="0" fontAlgn="base" hangingPunct="0">
        <a:spcBef>
          <a:spcPct val="0"/>
        </a:spcBef>
        <a:spcAft>
          <a:spcPct val="0"/>
        </a:spcAft>
        <a:defRPr sz="3400" b="1">
          <a:solidFill>
            <a:schemeClr val="tx2"/>
          </a:solidFill>
          <a:latin typeface="Arial" charset="0"/>
          <a:ea typeface="ヒラギノ角ゴ Pro W3" pitchFamily="1" charset="-128"/>
          <a:cs typeface="ヒラギノ角ゴ Pro W3" pitchFamily="-123" charset="-128"/>
        </a:defRPr>
      </a:lvl4pPr>
      <a:lvl5pPr algn="l" rtl="0" eaLnBrk="0" fontAlgn="base" hangingPunct="0">
        <a:spcBef>
          <a:spcPct val="0"/>
        </a:spcBef>
        <a:spcAft>
          <a:spcPct val="0"/>
        </a:spcAft>
        <a:defRPr sz="3400" b="1">
          <a:solidFill>
            <a:schemeClr val="tx2"/>
          </a:solidFill>
          <a:latin typeface="Arial" charset="0"/>
          <a:ea typeface="ヒラギノ角ゴ Pro W3" pitchFamily="1" charset="-128"/>
          <a:cs typeface="ヒラギノ角ゴ Pro W3" pitchFamily="-123" charset="-128"/>
        </a:defRPr>
      </a:lvl5pPr>
      <a:lvl6pPr marL="457200" algn="l" rtl="0" fontAlgn="base">
        <a:spcBef>
          <a:spcPct val="0"/>
        </a:spcBef>
        <a:spcAft>
          <a:spcPct val="0"/>
        </a:spcAft>
        <a:defRPr sz="3400" b="1">
          <a:solidFill>
            <a:schemeClr val="tx2"/>
          </a:solidFill>
          <a:latin typeface="Arial" charset="0"/>
          <a:ea typeface="ヒラギノ角ゴ Pro W3" pitchFamily="1" charset="-128"/>
        </a:defRPr>
      </a:lvl6pPr>
      <a:lvl7pPr marL="914400" algn="l" rtl="0" fontAlgn="base">
        <a:spcBef>
          <a:spcPct val="0"/>
        </a:spcBef>
        <a:spcAft>
          <a:spcPct val="0"/>
        </a:spcAft>
        <a:defRPr sz="3400" b="1">
          <a:solidFill>
            <a:schemeClr val="tx2"/>
          </a:solidFill>
          <a:latin typeface="Arial" charset="0"/>
          <a:ea typeface="ヒラギノ角ゴ Pro W3" pitchFamily="1" charset="-128"/>
        </a:defRPr>
      </a:lvl7pPr>
      <a:lvl8pPr marL="1371600" algn="l" rtl="0" fontAlgn="base">
        <a:spcBef>
          <a:spcPct val="0"/>
        </a:spcBef>
        <a:spcAft>
          <a:spcPct val="0"/>
        </a:spcAft>
        <a:defRPr sz="3400" b="1">
          <a:solidFill>
            <a:schemeClr val="tx2"/>
          </a:solidFill>
          <a:latin typeface="Arial" charset="0"/>
          <a:ea typeface="ヒラギノ角ゴ Pro W3" pitchFamily="1" charset="-128"/>
        </a:defRPr>
      </a:lvl8pPr>
      <a:lvl9pPr marL="1828800" algn="l" rtl="0" fontAlgn="base">
        <a:spcBef>
          <a:spcPct val="0"/>
        </a:spcBef>
        <a:spcAft>
          <a:spcPct val="0"/>
        </a:spcAft>
        <a:defRPr sz="3400" b="1">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defRPr sz="2800" b="1">
          <a:solidFill>
            <a:schemeClr val="tx1"/>
          </a:solidFill>
          <a:latin typeface="+mn-lt"/>
          <a:ea typeface="+mn-ea"/>
          <a:cs typeface="ヒラギノ角ゴ Pro W3" pitchFamily="-123" charset="-128"/>
        </a:defRPr>
      </a:lvl1pPr>
      <a:lvl2pPr marL="742950" indent="-285750" algn="l" rtl="0" eaLnBrk="0" fontAlgn="base" hangingPunct="0">
        <a:spcBef>
          <a:spcPct val="20000"/>
        </a:spcBef>
        <a:spcAft>
          <a:spcPct val="0"/>
        </a:spcAft>
        <a:buClr>
          <a:srgbClr val="014F76"/>
        </a:buClr>
        <a:buFont typeface="Arial" pitchFamily="34" charset="0"/>
        <a:defRPr sz="24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lr>
          <a:srgbClr val="014F76"/>
        </a:buClr>
        <a:buFont typeface="Arial" pitchFamily="34" charset="0"/>
        <a:defRPr sz="20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lr>
          <a:srgbClr val="014F76"/>
        </a:buClr>
        <a:buFont typeface="Arial" pitchFamily="34" charset="0"/>
        <a:defRPr>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lr>
          <a:srgbClr val="014F76"/>
        </a:buClr>
        <a:buFont typeface="Arial" pitchFamily="34" charset="0"/>
        <a:defRPr>
          <a:solidFill>
            <a:schemeClr val="tx1"/>
          </a:solidFill>
          <a:latin typeface="+mn-lt"/>
          <a:ea typeface="+mn-ea"/>
          <a:cs typeface="ヒラギノ角ゴ Pro W3"/>
        </a:defRPr>
      </a:lvl5pPr>
      <a:lvl6pPr marL="2514600" indent="-228600" algn="l" rtl="0" fontAlgn="base">
        <a:spcBef>
          <a:spcPct val="20000"/>
        </a:spcBef>
        <a:spcAft>
          <a:spcPct val="0"/>
        </a:spcAft>
        <a:buClr>
          <a:srgbClr val="014F76"/>
        </a:buClr>
        <a:buFont typeface="Arial" charset="0"/>
        <a:defRPr>
          <a:solidFill>
            <a:schemeClr val="tx1"/>
          </a:solidFill>
          <a:latin typeface="+mn-lt"/>
          <a:ea typeface="+mn-ea"/>
        </a:defRPr>
      </a:lvl6pPr>
      <a:lvl7pPr marL="2971800" indent="-228600" algn="l" rtl="0" fontAlgn="base">
        <a:spcBef>
          <a:spcPct val="20000"/>
        </a:spcBef>
        <a:spcAft>
          <a:spcPct val="0"/>
        </a:spcAft>
        <a:buClr>
          <a:srgbClr val="014F76"/>
        </a:buClr>
        <a:buFont typeface="Arial" charset="0"/>
        <a:defRPr>
          <a:solidFill>
            <a:schemeClr val="tx1"/>
          </a:solidFill>
          <a:latin typeface="+mn-lt"/>
          <a:ea typeface="+mn-ea"/>
        </a:defRPr>
      </a:lvl7pPr>
      <a:lvl8pPr marL="3429000" indent="-228600" algn="l" rtl="0" fontAlgn="base">
        <a:spcBef>
          <a:spcPct val="20000"/>
        </a:spcBef>
        <a:spcAft>
          <a:spcPct val="0"/>
        </a:spcAft>
        <a:buClr>
          <a:srgbClr val="014F76"/>
        </a:buClr>
        <a:buFont typeface="Arial" charset="0"/>
        <a:defRPr>
          <a:solidFill>
            <a:schemeClr val="tx1"/>
          </a:solidFill>
          <a:latin typeface="+mn-lt"/>
          <a:ea typeface="+mn-ea"/>
        </a:defRPr>
      </a:lvl8pPr>
      <a:lvl9pPr marL="3886200" indent="-228600" algn="l" rtl="0" fontAlgn="base">
        <a:spcBef>
          <a:spcPct val="20000"/>
        </a:spcBef>
        <a:spcAft>
          <a:spcPct val="0"/>
        </a:spcAft>
        <a:buClr>
          <a:srgbClr val="014F76"/>
        </a:buClr>
        <a:buFont typeface="Arial" charset="0"/>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getsmarteraboutmoney.ca/"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ic.gc.ca/"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canlearn.ca/"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FB_PPT Cover Slide_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2050" name="Picture 2" descr="MMF Total Reported Dollar Los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634331"/>
            <a:ext cx="762000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813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2266950" y="1331913"/>
            <a:ext cx="6227763"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914400" indent="-45720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r>
              <a:rPr lang="en-CA" altLang="en-US"/>
              <a:t>In 2009, the average debt:</a:t>
            </a:r>
          </a:p>
          <a:p>
            <a:endParaRPr lang="en-CA" altLang="en-US"/>
          </a:p>
          <a:p>
            <a:r>
              <a:rPr lang="en-CA" altLang="en-US"/>
              <a:t>For college graduates was:</a:t>
            </a:r>
          </a:p>
          <a:p>
            <a:pPr lvl="1">
              <a:buFont typeface="Arial" pitchFamily="34" charset="0"/>
              <a:buAutoNum type="alphaLcParenR"/>
            </a:pPr>
            <a:r>
              <a:rPr lang="en-CA" altLang="en-US"/>
              <a:t>$3,500</a:t>
            </a:r>
          </a:p>
          <a:p>
            <a:pPr lvl="1">
              <a:buFont typeface="Arial" pitchFamily="34" charset="0"/>
              <a:buAutoNum type="alphaLcParenR"/>
            </a:pPr>
            <a:r>
              <a:rPr lang="en-CA" altLang="en-US"/>
              <a:t>$8,500</a:t>
            </a:r>
          </a:p>
          <a:p>
            <a:pPr lvl="1">
              <a:buFont typeface="Arial" pitchFamily="34" charset="0"/>
              <a:buAutoNum type="alphaLcParenR"/>
            </a:pPr>
            <a:r>
              <a:rPr lang="en-CA" altLang="en-US"/>
              <a:t>$13,500</a:t>
            </a:r>
          </a:p>
          <a:p>
            <a:pPr lvl="1"/>
            <a:endParaRPr lang="en-CA" altLang="en-US"/>
          </a:p>
          <a:p>
            <a:r>
              <a:rPr lang="en-CA" altLang="en-US"/>
              <a:t>For a university graduates was:</a:t>
            </a:r>
          </a:p>
          <a:p>
            <a:pPr lvl="1">
              <a:buFont typeface="Arial" pitchFamily="34" charset="0"/>
              <a:buAutoNum type="alphaLcParenR"/>
            </a:pPr>
            <a:r>
              <a:rPr lang="en-CA" altLang="en-US"/>
              <a:t>$11,500</a:t>
            </a:r>
          </a:p>
          <a:p>
            <a:pPr lvl="1">
              <a:buFont typeface="Arial" pitchFamily="34" charset="0"/>
              <a:buAutoNum type="alphaLcParenR"/>
            </a:pPr>
            <a:r>
              <a:rPr lang="en-CA" altLang="en-US"/>
              <a:t>$26,500</a:t>
            </a:r>
          </a:p>
          <a:p>
            <a:pPr lvl="1">
              <a:buFont typeface="Arial" pitchFamily="34" charset="0"/>
              <a:buAutoNum type="alphaLcParenR"/>
            </a:pPr>
            <a:r>
              <a:rPr lang="en-CA" altLang="en-US"/>
              <a:t>$32,500</a:t>
            </a:r>
            <a:endParaRPr lang="en-US" altLang="en-US">
              <a:solidFill>
                <a:srgbClr val="FF0000"/>
              </a:solidFill>
            </a:endParaRPr>
          </a:p>
        </p:txBody>
      </p:sp>
      <p:sp>
        <p:nvSpPr>
          <p:cNvPr id="11267" name="Text Box 6"/>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E3DEA9BF-E53B-45CB-A8FD-AE204C3A0428}" type="slidenum">
              <a:rPr lang="en-US" altLang="en-US" sz="1600">
                <a:solidFill>
                  <a:srgbClr val="FF8000"/>
                </a:solidFill>
                <a:latin typeface="Arial Black" pitchFamily="34" charset="0"/>
              </a:rPr>
              <a:pPr algn="ctr">
                <a:spcBef>
                  <a:spcPct val="50000"/>
                </a:spcBef>
              </a:pPr>
              <a:t>10</a:t>
            </a:fld>
            <a:endParaRPr lang="en-US" altLang="en-US"/>
          </a:p>
        </p:txBody>
      </p:sp>
      <p:sp>
        <p:nvSpPr>
          <p:cNvPr id="11268" name="TextBox 6"/>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INTRODUCTION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2266950" y="1331913"/>
            <a:ext cx="639127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r>
              <a:rPr lang="en-US" altLang="en-US"/>
              <a:t>The percentage of Canadian youth whose parents are not expected to contribute any savings to their education after high school is:</a:t>
            </a:r>
          </a:p>
          <a:p>
            <a:endParaRPr lang="en-US" altLang="en-US"/>
          </a:p>
          <a:p>
            <a:r>
              <a:rPr lang="en-US" altLang="en-US"/>
              <a:t>a) 25%</a:t>
            </a:r>
          </a:p>
          <a:p>
            <a:r>
              <a:rPr lang="en-US" altLang="en-US"/>
              <a:t>b) 35%</a:t>
            </a:r>
          </a:p>
          <a:p>
            <a:r>
              <a:rPr lang="en-US" altLang="en-US"/>
              <a:t>c) 50%</a:t>
            </a:r>
            <a:r>
              <a:rPr lang="en-US" altLang="en-US">
                <a:solidFill>
                  <a:srgbClr val="FF0000"/>
                </a:solidFill>
              </a:rPr>
              <a:t> </a:t>
            </a:r>
          </a:p>
          <a:p>
            <a:endParaRPr lang="en-US" altLang="en-US">
              <a:solidFill>
                <a:srgbClr val="FF0000"/>
              </a:solidFill>
            </a:endParaRPr>
          </a:p>
        </p:txBody>
      </p:sp>
      <p:sp>
        <p:nvSpPr>
          <p:cNvPr id="12291" name="Text Box 6"/>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DAEAC370-51DE-4CEA-8FA4-9E2F6D96257E}" type="slidenum">
              <a:rPr lang="en-US" altLang="en-US" sz="1600">
                <a:solidFill>
                  <a:srgbClr val="FF8000"/>
                </a:solidFill>
                <a:latin typeface="Arial Black" pitchFamily="34" charset="0"/>
              </a:rPr>
              <a:pPr algn="ctr">
                <a:spcBef>
                  <a:spcPct val="50000"/>
                </a:spcBef>
              </a:pPr>
              <a:t>11</a:t>
            </a:fld>
            <a:endParaRPr lang="en-US" altLang="en-US"/>
          </a:p>
        </p:txBody>
      </p:sp>
      <p:sp>
        <p:nvSpPr>
          <p:cNvPr id="12292" name="TextBox 6"/>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INTRODUCTION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SectionPag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5"/>
          <p:cNvSpPr txBox="1">
            <a:spLocks noChangeArrowheads="1"/>
          </p:cNvSpPr>
          <p:nvPr/>
        </p:nvSpPr>
        <p:spPr bwMode="auto">
          <a:xfrm>
            <a:off x="2154238" y="3233738"/>
            <a:ext cx="35385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sz="3600">
                <a:solidFill>
                  <a:srgbClr val="ED9227"/>
                </a:solidFill>
              </a:rPr>
              <a:t>BUDGETING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2266950" y="1331913"/>
            <a:ext cx="6227763"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110000"/>
              </a:lnSpc>
              <a:buFont typeface="Times" pitchFamily="18" charset="0"/>
              <a:buChar char="•"/>
            </a:pPr>
            <a:r>
              <a:rPr lang="en-US" altLang="en-US"/>
              <a:t>Income</a:t>
            </a:r>
          </a:p>
          <a:p>
            <a:pPr>
              <a:lnSpc>
                <a:spcPct val="110000"/>
              </a:lnSpc>
              <a:buFont typeface="Times" pitchFamily="18" charset="0"/>
              <a:buChar char="•"/>
            </a:pPr>
            <a:r>
              <a:rPr lang="en-US" altLang="en-US"/>
              <a:t>Expenses</a:t>
            </a:r>
          </a:p>
          <a:p>
            <a:pPr>
              <a:lnSpc>
                <a:spcPct val="110000"/>
              </a:lnSpc>
              <a:buFont typeface="Times" pitchFamily="18" charset="0"/>
              <a:buChar char="•"/>
            </a:pPr>
            <a:r>
              <a:rPr lang="en-US" altLang="en-US"/>
              <a:t>Difference between the two: </a:t>
            </a:r>
            <a:br>
              <a:rPr lang="en-US" altLang="en-US"/>
            </a:br>
            <a:r>
              <a:rPr lang="en-US" altLang="en-US"/>
              <a:t>surplus or deficit</a:t>
            </a:r>
          </a:p>
          <a:p>
            <a:pPr>
              <a:lnSpc>
                <a:spcPct val="110000"/>
              </a:lnSpc>
              <a:buFont typeface="Times" pitchFamily="18" charset="0"/>
              <a:buNone/>
            </a:pPr>
            <a:endParaRPr lang="en-US" altLang="en-US"/>
          </a:p>
        </p:txBody>
      </p:sp>
      <p:sp>
        <p:nvSpPr>
          <p:cNvPr id="14339" name="Rectangle 4"/>
          <p:cNvSpPr>
            <a:spLocks noChangeArrowheads="1"/>
          </p:cNvSpPr>
          <p:nvPr/>
        </p:nvSpPr>
        <p:spPr bwMode="auto">
          <a:xfrm>
            <a:off x="349250" y="1273175"/>
            <a:ext cx="1839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Parts of a budget</a:t>
            </a:r>
          </a:p>
        </p:txBody>
      </p:sp>
      <p:sp>
        <p:nvSpPr>
          <p:cNvPr id="14340" name="Text Box 19"/>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F84D45EC-C53E-4515-A7C4-3A90134F9C7C}" type="slidenum">
              <a:rPr lang="en-US" altLang="en-US" sz="1600">
                <a:solidFill>
                  <a:srgbClr val="FF8000"/>
                </a:solidFill>
                <a:latin typeface="Arial Black" pitchFamily="34" charset="0"/>
              </a:rPr>
              <a:pPr algn="ctr">
                <a:spcBef>
                  <a:spcPct val="50000"/>
                </a:spcBef>
              </a:pPr>
              <a:t>13</a:t>
            </a:fld>
            <a:endParaRPr lang="en-US" altLang="en-US"/>
          </a:p>
        </p:txBody>
      </p:sp>
      <p:sp>
        <p:nvSpPr>
          <p:cNvPr id="14341" name="TextBox 7"/>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BUDGETING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2266950" y="1331913"/>
            <a:ext cx="6227763" cy="40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120000"/>
              </a:lnSpc>
              <a:buFontTx/>
              <a:buChar char="•"/>
            </a:pPr>
            <a:r>
              <a:rPr lang="en-US" altLang="en-US"/>
              <a:t>Keep every receipt.</a:t>
            </a:r>
          </a:p>
          <a:p>
            <a:pPr>
              <a:lnSpc>
                <a:spcPct val="120000"/>
              </a:lnSpc>
              <a:buFontTx/>
              <a:buChar char="•"/>
            </a:pPr>
            <a:r>
              <a:rPr lang="en-US" altLang="en-US"/>
              <a:t>Record every expense in a notebook </a:t>
            </a:r>
            <a:br>
              <a:rPr lang="en-US" altLang="en-US"/>
            </a:br>
            <a:r>
              <a:rPr lang="en-US" altLang="en-US"/>
              <a:t>or electronic device.</a:t>
            </a:r>
          </a:p>
          <a:p>
            <a:pPr>
              <a:lnSpc>
                <a:spcPct val="120000"/>
              </a:lnSpc>
              <a:buFontTx/>
              <a:buChar char="•"/>
            </a:pPr>
            <a:r>
              <a:rPr lang="en-US" altLang="en-US"/>
              <a:t>Review bank and credit card statements.</a:t>
            </a:r>
          </a:p>
          <a:p>
            <a:pPr>
              <a:lnSpc>
                <a:spcPct val="120000"/>
              </a:lnSpc>
              <a:buFontTx/>
              <a:buChar char="•"/>
            </a:pPr>
            <a:r>
              <a:rPr lang="en-US" altLang="en-US"/>
              <a:t>Do this for at least three months.</a:t>
            </a:r>
          </a:p>
          <a:p>
            <a:pPr>
              <a:lnSpc>
                <a:spcPct val="120000"/>
              </a:lnSpc>
              <a:buFontTx/>
              <a:buChar char="•"/>
            </a:pPr>
            <a:r>
              <a:rPr lang="en-US" altLang="en-US"/>
              <a:t>Make a list of irregular expenses (gifts, </a:t>
            </a:r>
            <a:br>
              <a:rPr lang="en-US" altLang="en-US"/>
            </a:br>
            <a:r>
              <a:rPr lang="en-US" altLang="en-US"/>
              <a:t>donations, car or home repairs, vacations).</a:t>
            </a:r>
          </a:p>
          <a:p>
            <a:pPr>
              <a:lnSpc>
                <a:spcPct val="120000"/>
              </a:lnSpc>
              <a:buFontTx/>
              <a:buChar char="•"/>
            </a:pPr>
            <a:r>
              <a:rPr lang="en-US" altLang="en-US"/>
              <a:t>Total your expenses at the end of </a:t>
            </a:r>
          </a:p>
          <a:p>
            <a:pPr>
              <a:lnSpc>
                <a:spcPct val="120000"/>
              </a:lnSpc>
            </a:pPr>
            <a:r>
              <a:rPr lang="en-US" altLang="en-US"/>
              <a:t>	the month.</a:t>
            </a:r>
          </a:p>
        </p:txBody>
      </p:sp>
      <p:sp>
        <p:nvSpPr>
          <p:cNvPr id="15363" name="Rectangle 4"/>
          <p:cNvSpPr>
            <a:spLocks noChangeArrowheads="1"/>
          </p:cNvSpPr>
          <p:nvPr/>
        </p:nvSpPr>
        <p:spPr bwMode="auto">
          <a:xfrm>
            <a:off x="349250" y="1273175"/>
            <a:ext cx="1839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Know what you spend</a:t>
            </a:r>
          </a:p>
        </p:txBody>
      </p:sp>
      <p:sp>
        <p:nvSpPr>
          <p:cNvPr id="15364" name="Text Box 6"/>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BF1C26D7-D605-43C6-8BA5-04691DEFE7F5}" type="slidenum">
              <a:rPr lang="en-US" altLang="en-US" sz="1600">
                <a:solidFill>
                  <a:srgbClr val="FF8000"/>
                </a:solidFill>
                <a:latin typeface="Arial Black" pitchFamily="34" charset="0"/>
              </a:rPr>
              <a:pPr algn="ctr">
                <a:spcBef>
                  <a:spcPct val="50000"/>
                </a:spcBef>
              </a:pPr>
              <a:t>14</a:t>
            </a:fld>
            <a:endParaRPr lang="en-US" altLang="en-US"/>
          </a:p>
        </p:txBody>
      </p:sp>
      <p:sp>
        <p:nvSpPr>
          <p:cNvPr id="15365" name="TextBox 7"/>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BUDGETING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349250" y="1273175"/>
            <a:ext cx="1839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Monthly income</a:t>
            </a:r>
          </a:p>
        </p:txBody>
      </p:sp>
      <p:sp>
        <p:nvSpPr>
          <p:cNvPr id="16387" name="Text Box 5"/>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B82E2631-7EA2-4173-8350-A5417706C6EA}" type="slidenum">
              <a:rPr lang="en-US" altLang="en-US" sz="1600">
                <a:solidFill>
                  <a:srgbClr val="FF8000"/>
                </a:solidFill>
                <a:latin typeface="Arial Black" pitchFamily="34" charset="0"/>
              </a:rPr>
              <a:pPr algn="ctr">
                <a:spcBef>
                  <a:spcPct val="50000"/>
                </a:spcBef>
              </a:pPr>
              <a:t>15</a:t>
            </a:fld>
            <a:endParaRPr lang="en-US" altLang="en-US"/>
          </a:p>
        </p:txBody>
      </p:sp>
      <p:pic>
        <p:nvPicPr>
          <p:cNvPr id="16388" name="Picture 7" descr="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2950" y="1371600"/>
            <a:ext cx="354965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7"/>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BUDGETING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977900" y="571500"/>
            <a:ext cx="6883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r>
              <a:rPr lang="en-US" altLang="en-US" b="1"/>
              <a:t>Monthly expenses  </a:t>
            </a:r>
          </a:p>
          <a:p>
            <a:pPr algn="ctr"/>
            <a:r>
              <a:rPr lang="en-US" altLang="en-US" b="1"/>
              <a:t>Fixed vs variable expenses</a:t>
            </a:r>
          </a:p>
        </p:txBody>
      </p:sp>
      <p:sp>
        <p:nvSpPr>
          <p:cNvPr id="17411" name="Text Box 5"/>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08B7FE96-2779-4248-A449-F748812AD869}" type="slidenum">
              <a:rPr lang="en-US" altLang="en-US" sz="1600">
                <a:solidFill>
                  <a:srgbClr val="FF8000"/>
                </a:solidFill>
                <a:latin typeface="Arial Black" pitchFamily="34" charset="0"/>
              </a:rPr>
              <a:pPr algn="ctr">
                <a:spcBef>
                  <a:spcPct val="50000"/>
                </a:spcBef>
              </a:pPr>
              <a:t>16</a:t>
            </a:fld>
            <a:endParaRPr lang="en-US" altLang="en-US"/>
          </a:p>
        </p:txBody>
      </p:sp>
      <p:pic>
        <p:nvPicPr>
          <p:cNvPr id="17412" name="Picture 8" descr="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0" y="1835150"/>
            <a:ext cx="3267075"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 descr="MonthlyExpenses_eng.jpg"/>
          <p:cNvPicPr>
            <a:picLocks noChangeAspect="1"/>
          </p:cNvPicPr>
          <p:nvPr/>
        </p:nvPicPr>
        <p:blipFill>
          <a:blip r:embed="rId4">
            <a:extLst>
              <a:ext uri="{28A0092B-C50C-407E-A947-70E740481C1C}">
                <a14:useLocalDpi xmlns:a14="http://schemas.microsoft.com/office/drawing/2010/main" val="0"/>
              </a:ext>
            </a:extLst>
          </a:blip>
          <a:srcRect t="35417" r="45511"/>
          <a:stretch>
            <a:fillRect/>
          </a:stretch>
        </p:blipFill>
        <p:spPr bwMode="auto">
          <a:xfrm>
            <a:off x="4178300" y="1447800"/>
            <a:ext cx="3617913"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8"/>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BUDGETING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2266950" y="1331913"/>
            <a:ext cx="6227763"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r>
              <a:rPr lang="en-US" altLang="en-US"/>
              <a:t>Difference between total monthly income and total monthly expenses =</a:t>
            </a:r>
          </a:p>
          <a:p>
            <a:r>
              <a:rPr lang="en-US" altLang="en-US"/>
              <a:t> </a:t>
            </a:r>
          </a:p>
          <a:p>
            <a:r>
              <a:rPr lang="en-US" altLang="en-US"/>
              <a:t>Net surplus _______________</a:t>
            </a:r>
          </a:p>
          <a:p>
            <a:r>
              <a:rPr lang="en-US" altLang="en-US"/>
              <a:t>OR</a:t>
            </a:r>
          </a:p>
          <a:p>
            <a:r>
              <a:rPr lang="en-US" altLang="en-US"/>
              <a:t>Net deficit _______________</a:t>
            </a:r>
          </a:p>
        </p:txBody>
      </p:sp>
      <p:sp>
        <p:nvSpPr>
          <p:cNvPr id="18435" name="Rectangle 4"/>
          <p:cNvSpPr>
            <a:spLocks noChangeArrowheads="1"/>
          </p:cNvSpPr>
          <p:nvPr/>
        </p:nvSpPr>
        <p:spPr bwMode="auto">
          <a:xfrm>
            <a:off x="349250" y="1273175"/>
            <a:ext cx="18399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Net surplus or deficit</a:t>
            </a:r>
          </a:p>
        </p:txBody>
      </p:sp>
      <p:sp>
        <p:nvSpPr>
          <p:cNvPr id="18436" name="Text Box 5"/>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6D963682-0759-4EB8-BD96-CA4ED750739F}" type="slidenum">
              <a:rPr lang="en-US" altLang="en-US" sz="1600">
                <a:solidFill>
                  <a:srgbClr val="FF8000"/>
                </a:solidFill>
                <a:latin typeface="Arial Black" pitchFamily="34" charset="0"/>
              </a:rPr>
              <a:pPr algn="ctr">
                <a:spcBef>
                  <a:spcPct val="50000"/>
                </a:spcBef>
              </a:pPr>
              <a:t>17</a:t>
            </a:fld>
            <a:endParaRPr lang="en-US" altLang="en-US"/>
          </a:p>
        </p:txBody>
      </p:sp>
      <p:sp>
        <p:nvSpPr>
          <p:cNvPr id="18437" name="TextBox 7"/>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BUDGETING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SectionPag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5"/>
          <p:cNvSpPr txBox="1">
            <a:spLocks noChangeArrowheads="1"/>
          </p:cNvSpPr>
          <p:nvPr/>
        </p:nvSpPr>
        <p:spPr bwMode="auto">
          <a:xfrm>
            <a:off x="2154238" y="3233738"/>
            <a:ext cx="5568950"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sz="3600">
                <a:solidFill>
                  <a:srgbClr val="EC8203"/>
                </a:solidFill>
              </a:rPr>
              <a:t>MANAGING YOUR COST </a:t>
            </a:r>
            <a:br>
              <a:rPr lang="en-US" altLang="en-US" sz="3600">
                <a:solidFill>
                  <a:srgbClr val="EC8203"/>
                </a:solidFill>
              </a:rPr>
            </a:br>
            <a:r>
              <a:rPr lang="en-US" altLang="en-US" sz="3600">
                <a:solidFill>
                  <a:srgbClr val="EC8203"/>
                </a:solidFill>
              </a:rPr>
              <a:t>OF LIVING – </a:t>
            </a:r>
            <a:br>
              <a:rPr lang="en-US" altLang="en-US" sz="3600">
                <a:solidFill>
                  <a:srgbClr val="EC8203"/>
                </a:solidFill>
              </a:rPr>
            </a:br>
            <a:r>
              <a:rPr lang="en-US" altLang="en-US" sz="3600">
                <a:solidFill>
                  <a:srgbClr val="EC8203"/>
                </a:solidFill>
              </a:rPr>
              <a:t>BE A SMART CONSUMER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bwMode="auto">
          <a:xfrm>
            <a:off x="514350" y="566738"/>
            <a:ext cx="8432800" cy="5160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1400">
                <a:cs typeface="ヒラギノ角ゴ Pro W3"/>
              </a:rPr>
              <a:t>COPYRIGHT/PERMISSION TO REPRODUCE</a:t>
            </a:r>
            <a:br>
              <a:rPr lang="en-CA" altLang="en-US" sz="1400" baseline="30000">
                <a:cs typeface="ヒラギノ角ゴ Pro W3"/>
              </a:rPr>
            </a:br>
            <a:r>
              <a:rPr lang="en-CA" altLang="en-US" sz="1400" b="0">
                <a:cs typeface="ヒラギノ角ゴ Pro W3"/>
              </a:rPr>
              <a:t>The Financial Basics workshop materials are covered by the provisions of the </a:t>
            </a:r>
            <a:r>
              <a:rPr lang="en-CA" altLang="en-US" sz="1400" b="0" i="1">
                <a:solidFill>
                  <a:srgbClr val="00B050"/>
                </a:solidFill>
                <a:cs typeface="ヒラギノ角ゴ Pro W3"/>
              </a:rPr>
              <a:t>Copyright Act</a:t>
            </a:r>
            <a:r>
              <a:rPr lang="en-CA" altLang="en-US" sz="1400" b="0">
                <a:cs typeface="ヒラギノ角ゴ Pro W3"/>
              </a:rPr>
              <a:t>, by Canadian laws, policies, regulations and international agreements. Such provisions serve to identify the information source and, in specific instances, to prohibit reproduction of materials without written permission.</a:t>
            </a:r>
            <a:br>
              <a:rPr lang="en-CA" altLang="en-US" sz="1400" b="0">
                <a:cs typeface="ヒラギノ角ゴ Pro W3"/>
              </a:rPr>
            </a:br>
            <a:br>
              <a:rPr lang="en-CA" altLang="en-US" sz="1400" baseline="30000">
                <a:cs typeface="ヒラギノ角ゴ Pro W3"/>
              </a:rPr>
            </a:br>
            <a:r>
              <a:rPr lang="en-CA" altLang="en-US" sz="1400">
                <a:cs typeface="ヒラギノ角ゴ Pro W3"/>
              </a:rPr>
              <a:t>COMMERCIAL REPRODUCTION</a:t>
            </a:r>
            <a:br>
              <a:rPr lang="en-CA" altLang="en-US" sz="1400" baseline="30000">
                <a:cs typeface="ヒラギノ角ゴ Pro W3"/>
              </a:rPr>
            </a:br>
            <a:r>
              <a:rPr lang="en-CA" altLang="en-US" sz="1400" b="0">
                <a:cs typeface="ヒラギノ角ゴ Pro W3"/>
              </a:rPr>
              <a:t>Reproduction of multiple copies of Financial Basics workshop materials, in whole or in part, for the purposes of commercial redistribution is prohibited except with written permission from the Financial Consumer Agency of Canada (FCAC).</a:t>
            </a:r>
            <a:br>
              <a:rPr lang="en-CA" altLang="en-US" sz="1400" b="0">
                <a:cs typeface="ヒラギノ角ゴ Pro W3"/>
              </a:rPr>
            </a:br>
            <a:r>
              <a:rPr lang="en-CA" altLang="en-US" sz="1400" b="0">
                <a:cs typeface="ヒラギノ角ゴ Pro W3"/>
              </a:rPr>
              <a:t>To obtain permission to reproduce for commercial purposes materials created by FCAC, please contact us with your request. </a:t>
            </a:r>
            <a:br>
              <a:rPr lang="en-CA" altLang="en-US" sz="1400" b="0">
                <a:cs typeface="ヒラギノ角ゴ Pro W3"/>
              </a:rPr>
            </a:br>
            <a:r>
              <a:rPr lang="en-CA" altLang="en-US" sz="1400" b="0">
                <a:cs typeface="ヒラギノ角ゴ Pro W3"/>
              </a:rPr>
              <a:t>Mailing Address:</a:t>
            </a:r>
            <a:br>
              <a:rPr lang="en-CA" altLang="en-US" sz="1400" b="0">
                <a:cs typeface="ヒラギノ角ゴ Pro W3"/>
              </a:rPr>
            </a:br>
            <a:r>
              <a:rPr lang="en-CA" altLang="en-US" sz="1400" b="0">
                <a:cs typeface="ヒラギノ角ゴ Pro W3"/>
              </a:rPr>
              <a:t>Financial Consumer Agency of Canada</a:t>
            </a:r>
            <a:br>
              <a:rPr lang="en-CA" altLang="en-US" sz="1400" b="0">
                <a:cs typeface="ヒラギノ角ゴ Pro W3"/>
              </a:rPr>
            </a:br>
            <a:r>
              <a:rPr lang="en-CA" altLang="en-US" sz="1400" b="0">
                <a:cs typeface="ヒラギノ角ゴ Pro W3"/>
              </a:rPr>
              <a:t>427 Laurier Avenue West, 6th Floor</a:t>
            </a:r>
            <a:br>
              <a:rPr lang="en-CA" altLang="en-US" sz="1400" b="0">
                <a:cs typeface="ヒラギノ角ゴ Pro W3"/>
              </a:rPr>
            </a:br>
            <a:r>
              <a:rPr lang="en-CA" altLang="en-US" sz="1400" b="0">
                <a:cs typeface="ヒラギノ角ゴ Pro W3"/>
              </a:rPr>
              <a:t>Ottawa ON K1R 1B9</a:t>
            </a:r>
            <a:br>
              <a:rPr lang="en-CA" altLang="en-US" sz="1400" b="0">
                <a:cs typeface="ヒラギノ角ゴ Pro W3"/>
              </a:rPr>
            </a:br>
            <a:br>
              <a:rPr lang="en-CA" altLang="en-US" sz="1400" baseline="30000">
                <a:cs typeface="ヒラギノ角ゴ Pro W3"/>
              </a:rPr>
            </a:br>
            <a:r>
              <a:rPr lang="en-CA" altLang="en-US" sz="1400">
                <a:cs typeface="ヒラギノ角ゴ Pro W3"/>
              </a:rPr>
              <a:t>FOR MORE INFORMATION:</a:t>
            </a:r>
            <a:br>
              <a:rPr lang="en-CA" altLang="en-US" sz="1400" baseline="30000">
                <a:cs typeface="ヒラギノ角ゴ Pro W3"/>
              </a:rPr>
            </a:br>
            <a:r>
              <a:rPr lang="en-CA" altLang="en-US" sz="1400" b="0">
                <a:cs typeface="ヒラギノ角ゴ Pro W3"/>
              </a:rPr>
              <a:t>Please visit FCAC’s Important Notices section at www.fcac.gc.ca or visit The Crown Copyright and Licensing section at www.publications.gc.ca.</a:t>
            </a:r>
            <a:br>
              <a:rPr lang="en-CA" altLang="en-US" sz="1400" b="0">
                <a:cs typeface="ヒラギノ角ゴ Pro W3"/>
              </a:rPr>
            </a:br>
            <a:r>
              <a:rPr lang="en-CA" altLang="en-US" sz="1400" b="0">
                <a:cs typeface="ヒラギノ角ゴ Pro W3"/>
              </a:rPr>
              <a:t>FCAC Contact Information:</a:t>
            </a:r>
            <a:br>
              <a:rPr lang="en-CA" altLang="en-US" sz="1400" b="0">
                <a:cs typeface="ヒラギノ角ゴ Pro W3"/>
              </a:rPr>
            </a:br>
            <a:r>
              <a:rPr lang="en-CA" altLang="en-US" sz="1400" b="0" u="sng">
                <a:solidFill>
                  <a:srgbClr val="00B050"/>
                </a:solidFill>
                <a:cs typeface="ヒラギノ角ゴ Pro W3"/>
              </a:rPr>
              <a:t>info@fcac-acfc.gc.ca</a:t>
            </a:r>
            <a:br>
              <a:rPr lang="en-CA" altLang="en-US" sz="1400" b="0">
                <a:cs typeface="ヒラギノ角ゴ Pro W3"/>
              </a:rPr>
            </a:br>
            <a:r>
              <a:rPr lang="en-CA" altLang="en-US" sz="1400" b="0">
                <a:cs typeface="ヒラギノ角ゴ Pro W3"/>
              </a:rPr>
              <a:t>Toll-free numbers:</a:t>
            </a:r>
            <a:br>
              <a:rPr lang="en-CA" altLang="en-US" sz="1400" b="0">
                <a:cs typeface="ヒラギノ角ゴ Pro W3"/>
              </a:rPr>
            </a:br>
            <a:r>
              <a:rPr lang="en-CA" altLang="en-US" sz="1400" b="0">
                <a:cs typeface="ヒラギノ角ゴ Pro W3"/>
              </a:rPr>
              <a:t>For services in English: 1-866-461-FCAC (3222)</a:t>
            </a:r>
            <a:br>
              <a:rPr lang="en-CA" altLang="en-US" sz="1400" b="0">
                <a:cs typeface="ヒラギノ角ゴ Pro W3"/>
              </a:rPr>
            </a:br>
            <a:r>
              <a:rPr lang="en-CA" altLang="en-US" sz="1400" b="0">
                <a:cs typeface="ヒラギノ角ゴ Pro W3"/>
              </a:rPr>
              <a:t>For services in French: 1-866-461-ACFC (2232)</a:t>
            </a:r>
            <a:br>
              <a:rPr lang="en-CA" altLang="en-US" sz="1400" baseline="30000">
                <a:cs typeface="ヒラギノ角ゴ Pro W3"/>
              </a:rPr>
            </a:br>
            <a:br>
              <a:rPr lang="en-CA" altLang="en-US">
                <a:cs typeface="ヒラギノ角ゴ Pro W3"/>
              </a:rPr>
            </a:br>
            <a:endParaRPr lang="en-CA" altLang="en-US">
              <a:cs typeface="ヒラギノ角ゴ Pro W3"/>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2266950" y="1331913"/>
            <a:ext cx="6227763"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120000"/>
              </a:lnSpc>
              <a:buFontTx/>
              <a:buChar char="•"/>
            </a:pPr>
            <a:r>
              <a:rPr lang="en-US" altLang="en-US"/>
              <a:t>Check your bills.</a:t>
            </a:r>
          </a:p>
          <a:p>
            <a:pPr>
              <a:lnSpc>
                <a:spcPct val="120000"/>
              </a:lnSpc>
              <a:buFontTx/>
              <a:buChar char="•"/>
            </a:pPr>
            <a:r>
              <a:rPr lang="en-US" altLang="en-US"/>
              <a:t>Negotiate better plans (banking fees and </a:t>
            </a:r>
            <a:br>
              <a:rPr lang="en-US" altLang="en-US"/>
            </a:br>
            <a:r>
              <a:rPr lang="en-US" altLang="en-US"/>
              <a:t>services, telephone, cell phone).</a:t>
            </a:r>
          </a:p>
          <a:p>
            <a:pPr>
              <a:lnSpc>
                <a:spcPct val="120000"/>
              </a:lnSpc>
              <a:buFontTx/>
              <a:buChar char="•"/>
            </a:pPr>
            <a:r>
              <a:rPr lang="en-US" altLang="en-US"/>
              <a:t>Pack a lunch.</a:t>
            </a:r>
          </a:p>
          <a:p>
            <a:pPr>
              <a:lnSpc>
                <a:spcPct val="120000"/>
              </a:lnSpc>
              <a:buFontTx/>
              <a:buChar char="•"/>
            </a:pPr>
            <a:r>
              <a:rPr lang="en-US" altLang="en-US"/>
              <a:t>Consider whether you need to own a car, </a:t>
            </a:r>
            <a:br>
              <a:rPr lang="en-US" altLang="en-US"/>
            </a:br>
            <a:r>
              <a:rPr lang="en-US" altLang="en-US"/>
              <a:t>a home or the latest high-tech gadget.</a:t>
            </a:r>
          </a:p>
        </p:txBody>
      </p:sp>
      <p:sp>
        <p:nvSpPr>
          <p:cNvPr id="20483" name="Rectangle 4"/>
          <p:cNvSpPr>
            <a:spLocks noChangeArrowheads="1"/>
          </p:cNvSpPr>
          <p:nvPr/>
        </p:nvSpPr>
        <p:spPr bwMode="auto">
          <a:xfrm>
            <a:off x="349250" y="1273175"/>
            <a:ext cx="1839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Areas for saving </a:t>
            </a:r>
          </a:p>
        </p:txBody>
      </p:sp>
      <p:sp>
        <p:nvSpPr>
          <p:cNvPr id="20484" name="Text Box 6"/>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8D81BA65-DA42-497B-9884-67253A37843F}" type="slidenum">
              <a:rPr lang="en-US" altLang="en-US" sz="1600">
                <a:solidFill>
                  <a:srgbClr val="FF8000"/>
                </a:solidFill>
                <a:latin typeface="Arial Black" pitchFamily="34" charset="0"/>
              </a:rPr>
              <a:pPr algn="ctr">
                <a:spcBef>
                  <a:spcPct val="50000"/>
                </a:spcBef>
              </a:pPr>
              <a:t>19</a:t>
            </a:fld>
            <a:endParaRPr lang="en-US" altLang="en-US"/>
          </a:p>
        </p:txBody>
      </p:sp>
      <p:sp>
        <p:nvSpPr>
          <p:cNvPr id="20485" name="TextBox 7"/>
          <p:cNvSpPr txBox="1">
            <a:spLocks noChangeArrowheads="1"/>
          </p:cNvSpPr>
          <p:nvPr/>
        </p:nvSpPr>
        <p:spPr bwMode="auto">
          <a:xfrm>
            <a:off x="539750" y="339725"/>
            <a:ext cx="7997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sz="2000">
                <a:solidFill>
                  <a:srgbClr val="EC8203"/>
                </a:solidFill>
              </a:rPr>
              <a:t>MANAGING YOUR COST OF LIVING – BE A SMART CONSUMER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66950" y="1331913"/>
            <a:ext cx="65532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120000"/>
              </a:lnSpc>
              <a:buFontTx/>
              <a:buChar char="•"/>
            </a:pPr>
            <a:r>
              <a:rPr lang="en-US" altLang="en-US"/>
              <a:t>Spot mistakes and overcharges.</a:t>
            </a:r>
          </a:p>
          <a:p>
            <a:pPr>
              <a:lnSpc>
                <a:spcPct val="120000"/>
              </a:lnSpc>
              <a:buFontTx/>
              <a:buChar char="•"/>
            </a:pPr>
            <a:r>
              <a:rPr lang="en-US" altLang="en-US"/>
              <a:t>Pay less in late fees, interest and penalties.</a:t>
            </a:r>
          </a:p>
          <a:p>
            <a:pPr>
              <a:lnSpc>
                <a:spcPct val="120000"/>
              </a:lnSpc>
              <a:buFontTx/>
              <a:buChar char="•"/>
            </a:pPr>
            <a:r>
              <a:rPr lang="en-US" altLang="en-US"/>
              <a:t>Get errors corrected before it</a:t>
            </a:r>
            <a:r>
              <a:rPr lang="en-US" altLang="en-US">
                <a:latin typeface="HelveticaNeueLT Pro 55 Roman"/>
              </a:rPr>
              <a:t>’</a:t>
            </a:r>
            <a:r>
              <a:rPr lang="en-US" altLang="en-US"/>
              <a:t>s too late.</a:t>
            </a:r>
          </a:p>
        </p:txBody>
      </p:sp>
      <p:sp>
        <p:nvSpPr>
          <p:cNvPr id="21507" name="Rectangle 4"/>
          <p:cNvSpPr>
            <a:spLocks noChangeArrowheads="1"/>
          </p:cNvSpPr>
          <p:nvPr/>
        </p:nvSpPr>
        <p:spPr bwMode="auto">
          <a:xfrm>
            <a:off x="349250" y="1273175"/>
            <a:ext cx="1839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Check your bills</a:t>
            </a:r>
          </a:p>
        </p:txBody>
      </p:sp>
      <p:sp>
        <p:nvSpPr>
          <p:cNvPr id="21508" name="Text Box 5"/>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1D6BEDCE-3318-4AC8-A86C-656717C5C112}" type="slidenum">
              <a:rPr lang="en-US" altLang="en-US" sz="1600">
                <a:solidFill>
                  <a:srgbClr val="FF8000"/>
                </a:solidFill>
                <a:latin typeface="Arial Black" pitchFamily="34" charset="0"/>
              </a:rPr>
              <a:pPr algn="ctr">
                <a:spcBef>
                  <a:spcPct val="50000"/>
                </a:spcBef>
              </a:pPr>
              <a:t>20</a:t>
            </a:fld>
            <a:endParaRPr lang="en-US" altLang="en-US"/>
          </a:p>
        </p:txBody>
      </p:sp>
      <p:sp>
        <p:nvSpPr>
          <p:cNvPr id="21509" name="TextBox 7"/>
          <p:cNvSpPr txBox="1">
            <a:spLocks noChangeArrowheads="1"/>
          </p:cNvSpPr>
          <p:nvPr/>
        </p:nvSpPr>
        <p:spPr bwMode="auto">
          <a:xfrm>
            <a:off x="539750" y="339725"/>
            <a:ext cx="7997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sz="2000">
                <a:solidFill>
                  <a:srgbClr val="EC8203"/>
                </a:solidFill>
              </a:rPr>
              <a:t>MANAGING YOUR COST OF LIVING – BE A SMART CONSUMER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2266950" y="1331913"/>
            <a:ext cx="6553200" cy="437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120000"/>
              </a:lnSpc>
            </a:pPr>
            <a:r>
              <a:rPr lang="en-US" altLang="en-US"/>
              <a:t>Call each service provider and ask:</a:t>
            </a:r>
          </a:p>
          <a:p>
            <a:pPr eaLnBrk="1" hangingPunct="1">
              <a:lnSpc>
                <a:spcPct val="130000"/>
              </a:lnSpc>
            </a:pPr>
            <a:r>
              <a:rPr lang="en-US" altLang="en-US"/>
              <a:t>• How can I cut back my monthly bills?</a:t>
            </a:r>
          </a:p>
          <a:p>
            <a:pPr eaLnBrk="1" hangingPunct="1">
              <a:lnSpc>
                <a:spcPct val="130000"/>
              </a:lnSpc>
            </a:pPr>
            <a:r>
              <a:rPr lang="en-US" altLang="en-US"/>
              <a:t>• Am I currently on any plans?</a:t>
            </a:r>
          </a:p>
          <a:p>
            <a:pPr eaLnBrk="1" hangingPunct="1">
              <a:lnSpc>
                <a:spcPct val="130000"/>
              </a:lnSpc>
            </a:pPr>
            <a:r>
              <a:rPr lang="en-US" altLang="en-US"/>
              <a:t>• Do you have a better plan or deal for me?</a:t>
            </a:r>
          </a:p>
          <a:p>
            <a:pPr eaLnBrk="1" hangingPunct="1">
              <a:lnSpc>
                <a:spcPct val="130000"/>
              </a:lnSpc>
            </a:pPr>
            <a:r>
              <a:rPr lang="en-US" altLang="en-US"/>
              <a:t>• If so, what is the timeframe?</a:t>
            </a:r>
          </a:p>
          <a:p>
            <a:pPr eaLnBrk="1" hangingPunct="1">
              <a:lnSpc>
                <a:spcPct val="130000"/>
              </a:lnSpc>
            </a:pPr>
            <a:r>
              <a:rPr lang="en-US" altLang="en-US"/>
              <a:t>• Will I be put on contract for any new deals?</a:t>
            </a:r>
          </a:p>
          <a:p>
            <a:pPr eaLnBrk="1" hangingPunct="1">
              <a:lnSpc>
                <a:spcPct val="130000"/>
              </a:lnSpc>
            </a:pPr>
            <a:r>
              <a:rPr lang="en-US" altLang="en-US"/>
              <a:t>• Can I bundle services to save money?</a:t>
            </a:r>
          </a:p>
          <a:p>
            <a:pPr eaLnBrk="1" hangingPunct="1">
              <a:lnSpc>
                <a:spcPct val="130000"/>
              </a:lnSpc>
            </a:pPr>
            <a:r>
              <a:rPr lang="en-US" altLang="en-US"/>
              <a:t>• Can I avoid interest or late </a:t>
            </a:r>
            <a:br>
              <a:rPr lang="en-US" altLang="en-US"/>
            </a:br>
            <a:r>
              <a:rPr lang="en-US" altLang="en-US"/>
              <a:t>payment penalties?</a:t>
            </a:r>
          </a:p>
        </p:txBody>
      </p:sp>
      <p:sp>
        <p:nvSpPr>
          <p:cNvPr id="22531" name="Rectangle 4"/>
          <p:cNvSpPr>
            <a:spLocks noChangeArrowheads="1"/>
          </p:cNvSpPr>
          <p:nvPr/>
        </p:nvSpPr>
        <p:spPr bwMode="auto">
          <a:xfrm>
            <a:off x="349250" y="1273175"/>
            <a:ext cx="18399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Negotiate better plans</a:t>
            </a:r>
          </a:p>
        </p:txBody>
      </p:sp>
      <p:sp>
        <p:nvSpPr>
          <p:cNvPr id="22532" name="Text Box 5"/>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CF354D05-604D-40D7-9B8B-21C5C0C4428B}" type="slidenum">
              <a:rPr lang="en-US" altLang="en-US" sz="1600">
                <a:solidFill>
                  <a:srgbClr val="FF8000"/>
                </a:solidFill>
                <a:latin typeface="Arial Black" pitchFamily="34" charset="0"/>
              </a:rPr>
              <a:pPr algn="ctr">
                <a:spcBef>
                  <a:spcPct val="50000"/>
                </a:spcBef>
              </a:pPr>
              <a:t>21</a:t>
            </a:fld>
            <a:endParaRPr lang="en-US" altLang="en-US"/>
          </a:p>
        </p:txBody>
      </p:sp>
      <p:sp>
        <p:nvSpPr>
          <p:cNvPr id="22533" name="TextBox 7"/>
          <p:cNvSpPr txBox="1">
            <a:spLocks noChangeArrowheads="1"/>
          </p:cNvSpPr>
          <p:nvPr/>
        </p:nvSpPr>
        <p:spPr bwMode="auto">
          <a:xfrm>
            <a:off x="539750" y="339725"/>
            <a:ext cx="7997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sz="2000">
                <a:solidFill>
                  <a:srgbClr val="EC8203"/>
                </a:solidFill>
              </a:rPr>
              <a:t>MANAGING YOUR COST OF LIVING – BE A SMART CONSUMER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2266950" y="1331913"/>
            <a:ext cx="6651625"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120000"/>
              </a:lnSpc>
              <a:buFontTx/>
              <a:buChar char="•"/>
            </a:pPr>
            <a:r>
              <a:rPr lang="en-US" altLang="en-US"/>
              <a:t>What am I paying in monthly </a:t>
            </a:r>
            <a:br>
              <a:rPr lang="en-US" altLang="en-US"/>
            </a:br>
            <a:r>
              <a:rPr lang="en-US" altLang="en-US"/>
              <a:t>service charges?</a:t>
            </a:r>
          </a:p>
          <a:p>
            <a:pPr>
              <a:lnSpc>
                <a:spcPct val="120000"/>
              </a:lnSpc>
              <a:buFontTx/>
              <a:buChar char="•"/>
            </a:pPr>
            <a:r>
              <a:rPr lang="en-US" altLang="en-US"/>
              <a:t>How much am I paying for ATM fees?</a:t>
            </a:r>
          </a:p>
          <a:p>
            <a:pPr>
              <a:lnSpc>
                <a:spcPct val="120000"/>
              </a:lnSpc>
              <a:buFontTx/>
              <a:buChar char="•"/>
            </a:pPr>
            <a:r>
              <a:rPr lang="en-US" altLang="en-US"/>
              <a:t>Can I save by doing more banking online?</a:t>
            </a:r>
          </a:p>
          <a:p>
            <a:pPr>
              <a:lnSpc>
                <a:spcPct val="120000"/>
              </a:lnSpc>
              <a:buFontTx/>
              <a:buChar char="•"/>
            </a:pPr>
            <a:r>
              <a:rPr lang="en-US" altLang="en-US"/>
              <a:t>Am I eligible for a low-fee deal if </a:t>
            </a:r>
            <a:br>
              <a:rPr lang="en-US" altLang="en-US"/>
            </a:br>
            <a:r>
              <a:rPr lang="en-US" altLang="en-US"/>
              <a:t>I</a:t>
            </a:r>
            <a:r>
              <a:rPr lang="en-US" altLang="en-US">
                <a:latin typeface="HelveticaNeueLT Pro 55 Roman"/>
              </a:rPr>
              <a:t>’</a:t>
            </a:r>
            <a:r>
              <a:rPr lang="en-US" altLang="en-US"/>
              <a:t>m a student? </a:t>
            </a:r>
          </a:p>
          <a:p>
            <a:pPr>
              <a:lnSpc>
                <a:spcPct val="120000"/>
              </a:lnSpc>
              <a:buFontTx/>
              <a:buChar char="•"/>
            </a:pPr>
            <a:r>
              <a:rPr lang="en-US" altLang="en-US"/>
              <a:t>Can I get a reduced fee if I keep a </a:t>
            </a:r>
            <a:br>
              <a:rPr lang="en-US" altLang="en-US"/>
            </a:br>
            <a:r>
              <a:rPr lang="en-US" altLang="en-US"/>
              <a:t>minimum balance? </a:t>
            </a:r>
          </a:p>
          <a:p>
            <a:pPr>
              <a:lnSpc>
                <a:spcPct val="120000"/>
              </a:lnSpc>
              <a:buFontTx/>
              <a:buChar char="•"/>
            </a:pPr>
            <a:r>
              <a:rPr lang="en-US" altLang="en-US"/>
              <a:t>Can you suggest a better plan for me?</a:t>
            </a:r>
          </a:p>
        </p:txBody>
      </p:sp>
      <p:sp>
        <p:nvSpPr>
          <p:cNvPr id="23555" name="Rectangle 4"/>
          <p:cNvSpPr>
            <a:spLocks noChangeArrowheads="1"/>
          </p:cNvSpPr>
          <p:nvPr/>
        </p:nvSpPr>
        <p:spPr bwMode="auto">
          <a:xfrm>
            <a:off x="349250" y="1273175"/>
            <a:ext cx="18399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Reduce banking costs</a:t>
            </a:r>
          </a:p>
        </p:txBody>
      </p:sp>
      <p:sp>
        <p:nvSpPr>
          <p:cNvPr id="23556" name="Text Box 5"/>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4B344A50-30A1-454E-9AFB-A43472DC196E}" type="slidenum">
              <a:rPr lang="en-US" altLang="en-US" sz="1600">
                <a:solidFill>
                  <a:srgbClr val="FF8000"/>
                </a:solidFill>
                <a:latin typeface="Arial Black" pitchFamily="34" charset="0"/>
              </a:rPr>
              <a:pPr algn="ctr">
                <a:spcBef>
                  <a:spcPct val="50000"/>
                </a:spcBef>
              </a:pPr>
              <a:t>22</a:t>
            </a:fld>
            <a:endParaRPr lang="en-US" altLang="en-US"/>
          </a:p>
        </p:txBody>
      </p:sp>
      <p:sp>
        <p:nvSpPr>
          <p:cNvPr id="23557" name="TextBox 7"/>
          <p:cNvSpPr txBox="1">
            <a:spLocks noChangeArrowheads="1"/>
          </p:cNvSpPr>
          <p:nvPr/>
        </p:nvSpPr>
        <p:spPr bwMode="auto">
          <a:xfrm>
            <a:off x="539750" y="339725"/>
            <a:ext cx="7997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sz="2000">
                <a:solidFill>
                  <a:srgbClr val="EC8203"/>
                </a:solidFill>
              </a:rPr>
              <a:t>MANAGING YOUR COST OF LIVING – BE A SMART CONSUMER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349250" y="1273175"/>
            <a:ext cx="1839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Banking Tools</a:t>
            </a:r>
          </a:p>
        </p:txBody>
      </p:sp>
      <p:sp>
        <p:nvSpPr>
          <p:cNvPr id="24579" name="Text Box 7"/>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9BC9D638-7407-4C14-A759-327DAA300C70}" type="slidenum">
              <a:rPr lang="en-US" altLang="en-US" sz="1600">
                <a:solidFill>
                  <a:srgbClr val="FF8000"/>
                </a:solidFill>
                <a:latin typeface="Arial Black" pitchFamily="34" charset="0"/>
              </a:rPr>
              <a:pPr algn="ctr">
                <a:spcBef>
                  <a:spcPct val="50000"/>
                </a:spcBef>
              </a:pPr>
              <a:t>23</a:t>
            </a:fld>
            <a:endParaRPr lang="en-US" altLang="en-US"/>
          </a:p>
        </p:txBody>
      </p:sp>
      <p:pic>
        <p:nvPicPr>
          <p:cNvPr id="24580" name="Picture 7" descr="Slide 21(ne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9350" y="1241425"/>
            <a:ext cx="5153025" cy="533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8"/>
          <p:cNvSpPr txBox="1">
            <a:spLocks noChangeArrowheads="1"/>
          </p:cNvSpPr>
          <p:nvPr/>
        </p:nvSpPr>
        <p:spPr bwMode="auto">
          <a:xfrm>
            <a:off x="539750" y="339725"/>
            <a:ext cx="7997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sz="2000">
                <a:solidFill>
                  <a:srgbClr val="EC8203"/>
                </a:solidFill>
              </a:rPr>
              <a:t>MANAGING YOUR COST OF LIVING – BE A SMART CONSUMER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2266950" y="1331913"/>
            <a:ext cx="6651625"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120000"/>
              </a:lnSpc>
              <a:buFontTx/>
              <a:buChar char="•"/>
            </a:pPr>
            <a:r>
              <a:rPr lang="en-US" altLang="en-US"/>
              <a:t>What am I paying for land line and </a:t>
            </a:r>
            <a:br>
              <a:rPr lang="en-US" altLang="en-US"/>
            </a:br>
            <a:r>
              <a:rPr lang="en-US" altLang="en-US"/>
              <a:t>cell phone?</a:t>
            </a:r>
          </a:p>
          <a:p>
            <a:pPr>
              <a:lnSpc>
                <a:spcPct val="120000"/>
              </a:lnSpc>
              <a:buFontTx/>
              <a:buChar char="•"/>
            </a:pPr>
            <a:r>
              <a:rPr lang="en-US" altLang="en-US"/>
              <a:t>How much do my long-distance calls cost?</a:t>
            </a:r>
          </a:p>
          <a:p>
            <a:pPr>
              <a:lnSpc>
                <a:spcPct val="120000"/>
              </a:lnSpc>
              <a:buFontTx/>
              <a:buChar char="•"/>
            </a:pPr>
            <a:r>
              <a:rPr lang="en-US" altLang="en-US"/>
              <a:t>Can I bundle services together to save?</a:t>
            </a:r>
          </a:p>
          <a:p>
            <a:pPr>
              <a:lnSpc>
                <a:spcPct val="120000"/>
              </a:lnSpc>
              <a:buFontTx/>
              <a:buChar char="•"/>
            </a:pPr>
            <a:r>
              <a:rPr lang="en-US" altLang="en-US"/>
              <a:t>Can I switch suppliers to save money?</a:t>
            </a:r>
          </a:p>
          <a:p>
            <a:pPr>
              <a:lnSpc>
                <a:spcPct val="120000"/>
              </a:lnSpc>
              <a:buFontTx/>
              <a:buChar char="•"/>
            </a:pPr>
            <a:r>
              <a:rPr lang="en-US" altLang="en-US"/>
              <a:t>Do I have a contract? When does it expire?</a:t>
            </a:r>
          </a:p>
          <a:p>
            <a:pPr>
              <a:lnSpc>
                <a:spcPct val="120000"/>
              </a:lnSpc>
              <a:buFontTx/>
              <a:buChar char="•"/>
            </a:pPr>
            <a:r>
              <a:rPr lang="en-US" altLang="en-US"/>
              <a:t>Have I called suppliers to ask how to </a:t>
            </a:r>
            <a:br>
              <a:rPr lang="en-US" altLang="en-US"/>
            </a:br>
            <a:r>
              <a:rPr lang="en-US" altLang="en-US"/>
              <a:t>cut costs?</a:t>
            </a:r>
          </a:p>
        </p:txBody>
      </p:sp>
      <p:sp>
        <p:nvSpPr>
          <p:cNvPr id="25603" name="Rectangle 4"/>
          <p:cNvSpPr>
            <a:spLocks noChangeArrowheads="1"/>
          </p:cNvSpPr>
          <p:nvPr/>
        </p:nvSpPr>
        <p:spPr bwMode="auto">
          <a:xfrm>
            <a:off x="349250" y="1273175"/>
            <a:ext cx="18399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Compare phone costs</a:t>
            </a:r>
          </a:p>
        </p:txBody>
      </p:sp>
      <p:sp>
        <p:nvSpPr>
          <p:cNvPr id="25604" name="Text Box 5"/>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F7C6A5ED-719F-4D85-9FBA-6A5161FCD1FC}" type="slidenum">
              <a:rPr lang="en-US" altLang="en-US" sz="1600">
                <a:solidFill>
                  <a:srgbClr val="FF8000"/>
                </a:solidFill>
                <a:latin typeface="Arial Black" pitchFamily="34" charset="0"/>
              </a:rPr>
              <a:pPr algn="ctr">
                <a:spcBef>
                  <a:spcPct val="50000"/>
                </a:spcBef>
              </a:pPr>
              <a:t>24</a:t>
            </a:fld>
            <a:endParaRPr lang="en-US" altLang="en-US"/>
          </a:p>
        </p:txBody>
      </p:sp>
      <p:sp>
        <p:nvSpPr>
          <p:cNvPr id="25605" name="TextBox 7"/>
          <p:cNvSpPr txBox="1">
            <a:spLocks noChangeArrowheads="1"/>
          </p:cNvSpPr>
          <p:nvPr/>
        </p:nvSpPr>
        <p:spPr bwMode="auto">
          <a:xfrm>
            <a:off x="539750" y="339725"/>
            <a:ext cx="7997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sz="2000">
                <a:solidFill>
                  <a:srgbClr val="EC8203"/>
                </a:solidFill>
              </a:rPr>
              <a:t>MANAGING YOUR COST OF LIVING – BE A SMART CONSUMER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2266950" y="1331913"/>
            <a:ext cx="6651625"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687388" indent="-230188"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120000"/>
              </a:lnSpc>
              <a:buFontTx/>
              <a:buChar char="•"/>
            </a:pPr>
            <a:r>
              <a:rPr lang="en-US" altLang="en-US"/>
              <a:t>You pay $25/month for home phone, </a:t>
            </a:r>
            <a:br>
              <a:rPr lang="en-US" altLang="en-US"/>
            </a:br>
            <a:r>
              <a:rPr lang="en-US" altLang="en-US"/>
              <a:t>$30 for cell phone, $35 for Internet and </a:t>
            </a:r>
            <a:br>
              <a:rPr lang="en-US" altLang="en-US"/>
            </a:br>
            <a:r>
              <a:rPr lang="en-US" altLang="en-US"/>
              <a:t>$40 for cable TV = $130</a:t>
            </a:r>
          </a:p>
          <a:p>
            <a:pPr>
              <a:lnSpc>
                <a:spcPct val="120000"/>
              </a:lnSpc>
              <a:buFontTx/>
              <a:buChar char="•"/>
            </a:pPr>
            <a:endParaRPr lang="en-US" altLang="en-US"/>
          </a:p>
          <a:p>
            <a:pPr>
              <a:lnSpc>
                <a:spcPct val="120000"/>
              </a:lnSpc>
              <a:buFontTx/>
              <a:buChar char="•"/>
            </a:pPr>
            <a:r>
              <a:rPr lang="en-US" altLang="en-US"/>
              <a:t>Example of bundling discounts:</a:t>
            </a:r>
          </a:p>
          <a:p>
            <a:pPr lvl="1">
              <a:lnSpc>
                <a:spcPct val="120000"/>
              </a:lnSpc>
              <a:buFontTx/>
              <a:buChar char="•"/>
            </a:pPr>
            <a:r>
              <a:rPr lang="en-US" altLang="en-US"/>
              <a:t>Combine 2 services, save 5%</a:t>
            </a:r>
          </a:p>
          <a:p>
            <a:pPr lvl="1">
              <a:lnSpc>
                <a:spcPct val="120000"/>
              </a:lnSpc>
              <a:buFontTx/>
              <a:buChar char="•"/>
            </a:pPr>
            <a:r>
              <a:rPr lang="en-US" altLang="en-US"/>
              <a:t>Combine 3 services, save 10%</a:t>
            </a:r>
          </a:p>
          <a:p>
            <a:pPr lvl="1">
              <a:lnSpc>
                <a:spcPct val="120000"/>
              </a:lnSpc>
              <a:buFontTx/>
              <a:buChar char="•"/>
            </a:pPr>
            <a:r>
              <a:rPr lang="en-US" altLang="en-US"/>
              <a:t>Combine 4 services, save 15%</a:t>
            </a:r>
          </a:p>
          <a:p>
            <a:pPr lvl="1">
              <a:lnSpc>
                <a:spcPct val="120000"/>
              </a:lnSpc>
              <a:buFontTx/>
              <a:buChar char="•"/>
            </a:pPr>
            <a:endParaRPr lang="en-US" altLang="en-US"/>
          </a:p>
          <a:p>
            <a:pPr>
              <a:lnSpc>
                <a:spcPct val="120000"/>
              </a:lnSpc>
              <a:buFontTx/>
              <a:buChar char="•"/>
            </a:pPr>
            <a:r>
              <a:rPr lang="en-US" altLang="en-US"/>
              <a:t>Save 15% of $130 = $19.50 per month</a:t>
            </a:r>
          </a:p>
        </p:txBody>
      </p:sp>
      <p:sp>
        <p:nvSpPr>
          <p:cNvPr id="26627" name="Rectangle 4"/>
          <p:cNvSpPr>
            <a:spLocks noChangeArrowheads="1"/>
          </p:cNvSpPr>
          <p:nvPr/>
        </p:nvSpPr>
        <p:spPr bwMode="auto">
          <a:xfrm>
            <a:off x="349250" y="1273175"/>
            <a:ext cx="18399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Bundling services pays </a:t>
            </a:r>
            <a:br>
              <a:rPr lang="en-US" altLang="en-US" b="1"/>
            </a:br>
            <a:r>
              <a:rPr lang="en-US" altLang="en-US" b="1"/>
              <a:t>big-time</a:t>
            </a:r>
          </a:p>
        </p:txBody>
      </p:sp>
      <p:sp>
        <p:nvSpPr>
          <p:cNvPr id="26628" name="Text Box 5"/>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F4EE2779-6D87-42A6-A111-A1EF10D5E9FB}" type="slidenum">
              <a:rPr lang="en-US" altLang="en-US" sz="1600">
                <a:solidFill>
                  <a:srgbClr val="FF8000"/>
                </a:solidFill>
                <a:latin typeface="Arial Black" pitchFamily="34" charset="0"/>
              </a:rPr>
              <a:pPr algn="ctr">
                <a:spcBef>
                  <a:spcPct val="50000"/>
                </a:spcBef>
              </a:pPr>
              <a:t>25</a:t>
            </a:fld>
            <a:endParaRPr lang="en-US" altLang="en-US"/>
          </a:p>
        </p:txBody>
      </p:sp>
      <p:sp>
        <p:nvSpPr>
          <p:cNvPr id="26629" name="TextBox 7"/>
          <p:cNvSpPr txBox="1">
            <a:spLocks noChangeArrowheads="1"/>
          </p:cNvSpPr>
          <p:nvPr/>
        </p:nvSpPr>
        <p:spPr bwMode="auto">
          <a:xfrm>
            <a:off x="539750" y="339725"/>
            <a:ext cx="7997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sz="2000">
                <a:solidFill>
                  <a:srgbClr val="EC8203"/>
                </a:solidFill>
              </a:rPr>
              <a:t>MANAGING YOUR COST OF LIVING – BE A SMART CONSUMER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3"/>
          <p:cNvSpPr txBox="1">
            <a:spLocks noChangeArrowheads="1"/>
          </p:cNvSpPr>
          <p:nvPr/>
        </p:nvSpPr>
        <p:spPr bwMode="auto">
          <a:xfrm>
            <a:off x="2266950" y="1331913"/>
            <a:ext cx="6651625" cy="4911725"/>
          </a:xfrm>
          <a:prstGeom prst="rect">
            <a:avLst/>
          </a:prstGeom>
          <a:noFill/>
          <a:ln w="9525">
            <a:noFill/>
            <a:miter lim="800000"/>
            <a:headEnd/>
            <a:tailEnd/>
          </a:ln>
        </p:spPr>
        <p:txBody>
          <a:bodyPr>
            <a:spAutoFit/>
          </a:bodyPr>
          <a:lstStyle/>
          <a:p>
            <a:pPr marL="228600" indent="-228600" eaLnBrk="0" hangingPunct="0">
              <a:lnSpc>
                <a:spcPct val="120000"/>
              </a:lnSpc>
              <a:buFontTx/>
              <a:buChar char="•"/>
              <a:defRPr/>
            </a:pPr>
            <a:r>
              <a:rPr lang="en-US" dirty="0">
                <a:latin typeface="Arial" pitchFamily="-123" charset="0"/>
                <a:ea typeface="ヒラギノ角ゴ Pro W3" pitchFamily="-123" charset="-128"/>
                <a:cs typeface="ヒラギノ角ゴ Pro W3" pitchFamily="-123" charset="-128"/>
              </a:rPr>
              <a:t>Eat breakfast at home.</a:t>
            </a:r>
          </a:p>
          <a:p>
            <a:pPr marL="228600" indent="-228600" eaLnBrk="0" hangingPunct="0">
              <a:lnSpc>
                <a:spcPct val="120000"/>
              </a:lnSpc>
              <a:buFontTx/>
              <a:buChar char="•"/>
              <a:defRPr/>
            </a:pPr>
            <a:r>
              <a:rPr lang="en-US" dirty="0">
                <a:latin typeface="Arial" pitchFamily="-123" charset="0"/>
                <a:ea typeface="ヒラギノ角ゴ Pro W3" pitchFamily="-123" charset="-128"/>
                <a:cs typeface="ヒラギノ角ゴ Pro W3" pitchFamily="-123" charset="-128"/>
              </a:rPr>
              <a:t>Bring your lunch, drinks and snacks </a:t>
            </a:r>
            <a:br>
              <a:rPr lang="en-US" dirty="0">
                <a:latin typeface="Arial" pitchFamily="-123" charset="0"/>
                <a:ea typeface="ヒラギノ角ゴ Pro W3" pitchFamily="-123" charset="-128"/>
                <a:cs typeface="ヒラギノ角ゴ Pro W3" pitchFamily="-123" charset="-128"/>
              </a:rPr>
            </a:br>
            <a:r>
              <a:rPr lang="en-US" dirty="0">
                <a:latin typeface="Arial" pitchFamily="-123" charset="0"/>
                <a:ea typeface="ヒラギノ角ゴ Pro W3" pitchFamily="-123" charset="-128"/>
                <a:cs typeface="ヒラギノ角ゴ Pro W3" pitchFamily="-123" charset="-128"/>
              </a:rPr>
              <a:t>(and coffee).</a:t>
            </a:r>
          </a:p>
          <a:p>
            <a:pPr marL="228600" indent="-228600" eaLnBrk="0" hangingPunct="0">
              <a:lnSpc>
                <a:spcPct val="120000"/>
              </a:lnSpc>
              <a:buFontTx/>
              <a:buChar char="•"/>
              <a:defRPr/>
            </a:pPr>
            <a:r>
              <a:rPr lang="en-US" dirty="0">
                <a:latin typeface="+mn-lt"/>
                <a:ea typeface="ヒラギノ角ゴ Pro W3" pitchFamily="-123" charset="-128"/>
                <a:cs typeface="ヒラギノ角ゴ Pro W3" pitchFamily="-123" charset="-128"/>
              </a:rPr>
              <a:t>“</a:t>
            </a:r>
            <a:r>
              <a:rPr lang="en-US" dirty="0" err="1">
                <a:latin typeface="+mn-lt"/>
                <a:ea typeface="ヒラギノ角ゴ Pro W3" pitchFamily="-123" charset="-128"/>
                <a:cs typeface="ヒラギノ角ゴ Pro W3" pitchFamily="-123" charset="-128"/>
              </a:rPr>
              <a:t>Veg</a:t>
            </a:r>
            <a:r>
              <a:rPr lang="en-US" dirty="0">
                <a:latin typeface="+mn-lt"/>
                <a:ea typeface="ヒラギノ角ゴ Pro W3" pitchFamily="-123" charset="-128"/>
                <a:cs typeface="ヒラギノ角ゴ Pro W3" pitchFamily="-123" charset="-128"/>
              </a:rPr>
              <a:t> out” on meatless meals once a </a:t>
            </a:r>
            <a:br>
              <a:rPr lang="en-US" dirty="0">
                <a:latin typeface="+mn-lt"/>
                <a:ea typeface="ヒラギノ角ゴ Pro W3" pitchFamily="-123" charset="-128"/>
                <a:cs typeface="ヒラギノ角ゴ Pro W3" pitchFamily="-123" charset="-128"/>
              </a:rPr>
            </a:br>
            <a:r>
              <a:rPr lang="en-US" dirty="0">
                <a:latin typeface="+mn-lt"/>
                <a:ea typeface="ヒラギノ角ゴ Pro W3" pitchFamily="-123" charset="-128"/>
                <a:cs typeface="ヒラギノ角ゴ Pro W3" pitchFamily="-123" charset="-128"/>
              </a:rPr>
              <a:t>week or more.</a:t>
            </a:r>
          </a:p>
          <a:p>
            <a:pPr marL="228600" indent="-228600" eaLnBrk="0" hangingPunct="0">
              <a:lnSpc>
                <a:spcPct val="120000"/>
              </a:lnSpc>
              <a:buFontTx/>
              <a:buChar char="•"/>
              <a:defRPr/>
            </a:pPr>
            <a:r>
              <a:rPr lang="en-US" dirty="0">
                <a:latin typeface="Arial" pitchFamily="-123" charset="0"/>
                <a:ea typeface="ヒラギノ角ゴ Pro W3" pitchFamily="-123" charset="-128"/>
                <a:cs typeface="ヒラギノ角ゴ Pro W3" pitchFamily="-123" charset="-128"/>
              </a:rPr>
              <a:t>Cook one big dish on weekends and freeze.</a:t>
            </a:r>
          </a:p>
          <a:p>
            <a:pPr marL="228600" indent="-228600" eaLnBrk="0" hangingPunct="0">
              <a:lnSpc>
                <a:spcPct val="120000"/>
              </a:lnSpc>
              <a:buFontTx/>
              <a:buChar char="•"/>
              <a:defRPr/>
            </a:pPr>
            <a:r>
              <a:rPr lang="en-US" dirty="0">
                <a:latin typeface="Arial" pitchFamily="-123" charset="0"/>
                <a:ea typeface="ヒラギノ角ゴ Pro W3" pitchFamily="-123" charset="-128"/>
                <a:cs typeface="ヒラギノ角ゴ Pro W3" pitchFamily="-123" charset="-128"/>
              </a:rPr>
              <a:t>Shop with a buddy at discount supermarkets </a:t>
            </a:r>
            <a:br>
              <a:rPr lang="en-US" dirty="0">
                <a:latin typeface="Arial" pitchFamily="-123" charset="0"/>
                <a:ea typeface="ヒラギノ角ゴ Pro W3" pitchFamily="-123" charset="-128"/>
                <a:cs typeface="ヒラギノ角ゴ Pro W3" pitchFamily="-123" charset="-128"/>
              </a:rPr>
            </a:br>
            <a:r>
              <a:rPr lang="en-US" dirty="0">
                <a:latin typeface="Arial" pitchFamily="-123" charset="0"/>
                <a:ea typeface="ヒラギノ角ゴ Pro W3" pitchFamily="-123" charset="-128"/>
                <a:cs typeface="ヒラギノ角ゴ Pro W3" pitchFamily="-123" charset="-128"/>
              </a:rPr>
              <a:t>and split quantities.</a:t>
            </a:r>
          </a:p>
          <a:p>
            <a:pPr marL="228600" indent="-228600" eaLnBrk="0" hangingPunct="0">
              <a:lnSpc>
                <a:spcPct val="120000"/>
              </a:lnSpc>
              <a:buFontTx/>
              <a:buChar char="•"/>
              <a:defRPr/>
            </a:pPr>
            <a:r>
              <a:rPr lang="en-US" dirty="0">
                <a:latin typeface="Arial" pitchFamily="-123" charset="0"/>
                <a:ea typeface="ヒラギノ角ゴ Pro W3" pitchFamily="-123" charset="-128"/>
                <a:cs typeface="ヒラギノ角ゴ Pro W3" pitchFamily="-123" charset="-128"/>
              </a:rPr>
              <a:t>Set a budget and stick to it.</a:t>
            </a:r>
          </a:p>
          <a:p>
            <a:pPr marL="228600" indent="-228600" eaLnBrk="0" hangingPunct="0">
              <a:lnSpc>
                <a:spcPct val="120000"/>
              </a:lnSpc>
              <a:buFontTx/>
              <a:buChar char="•"/>
              <a:defRPr/>
            </a:pPr>
            <a:r>
              <a:rPr lang="en-US" dirty="0">
                <a:latin typeface="Arial" pitchFamily="-123" charset="0"/>
                <a:ea typeface="ヒラギノ角ゴ Pro W3" pitchFamily="-123" charset="-128"/>
                <a:cs typeface="ヒラギノ角ゴ Pro W3" pitchFamily="-123" charset="-128"/>
              </a:rPr>
              <a:t>Bring a list and don</a:t>
            </a:r>
            <a:r>
              <a:rPr lang="en-US" dirty="0">
                <a:latin typeface="HelveticaNeueLT Pro 55 Roman" charset="0"/>
                <a:ea typeface="ヒラギノ角ゴ Pro W3" pitchFamily="-123" charset="-128"/>
                <a:cs typeface="ヒラギノ角ゴ Pro W3" pitchFamily="-123" charset="-128"/>
              </a:rPr>
              <a:t>’</a:t>
            </a:r>
            <a:r>
              <a:rPr lang="en-US" dirty="0">
                <a:latin typeface="Arial" pitchFamily="-123" charset="0"/>
                <a:ea typeface="ヒラギノ角ゴ Pro W3" pitchFamily="-123" charset="-128"/>
                <a:cs typeface="ヒラギノ角ゴ Pro W3" pitchFamily="-123" charset="-128"/>
              </a:rPr>
              <a:t>t shop on an </a:t>
            </a:r>
            <a:br>
              <a:rPr lang="en-US" dirty="0">
                <a:latin typeface="Arial" pitchFamily="-123" charset="0"/>
                <a:ea typeface="ヒラギノ角ゴ Pro W3" pitchFamily="-123" charset="-128"/>
                <a:cs typeface="ヒラギノ角ゴ Pro W3" pitchFamily="-123" charset="-128"/>
              </a:rPr>
            </a:br>
            <a:r>
              <a:rPr lang="en-US" dirty="0">
                <a:latin typeface="Arial" pitchFamily="-123" charset="0"/>
                <a:ea typeface="ヒラギノ角ゴ Pro W3" pitchFamily="-123" charset="-128"/>
                <a:cs typeface="ヒラギノ角ゴ Pro W3" pitchFamily="-123" charset="-128"/>
              </a:rPr>
              <a:t>empty stomach.</a:t>
            </a:r>
          </a:p>
        </p:txBody>
      </p:sp>
      <p:sp>
        <p:nvSpPr>
          <p:cNvPr id="27651" name="Rectangle 4"/>
          <p:cNvSpPr>
            <a:spLocks noChangeArrowheads="1"/>
          </p:cNvSpPr>
          <p:nvPr/>
        </p:nvSpPr>
        <p:spPr bwMode="auto">
          <a:xfrm>
            <a:off x="349250" y="1273175"/>
            <a:ext cx="18399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How to save on food</a:t>
            </a:r>
          </a:p>
        </p:txBody>
      </p:sp>
      <p:sp>
        <p:nvSpPr>
          <p:cNvPr id="27652" name="Text Box 5"/>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E2F710AE-4C75-499B-B13D-82FBB788AF8F}" type="slidenum">
              <a:rPr lang="en-US" altLang="en-US" sz="1600">
                <a:solidFill>
                  <a:srgbClr val="FF8000"/>
                </a:solidFill>
                <a:latin typeface="Arial Black" pitchFamily="34" charset="0"/>
              </a:rPr>
              <a:pPr algn="ctr">
                <a:spcBef>
                  <a:spcPct val="50000"/>
                </a:spcBef>
              </a:pPr>
              <a:t>26</a:t>
            </a:fld>
            <a:endParaRPr lang="en-US" altLang="en-US"/>
          </a:p>
        </p:txBody>
      </p:sp>
      <p:sp>
        <p:nvSpPr>
          <p:cNvPr id="27653" name="TextBox 7"/>
          <p:cNvSpPr txBox="1">
            <a:spLocks noChangeArrowheads="1"/>
          </p:cNvSpPr>
          <p:nvPr/>
        </p:nvSpPr>
        <p:spPr bwMode="auto">
          <a:xfrm>
            <a:off x="539750" y="339725"/>
            <a:ext cx="7997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sz="2000">
                <a:solidFill>
                  <a:srgbClr val="EC8203"/>
                </a:solidFill>
              </a:rPr>
              <a:t>MANAGING YOUR COST OF LIVING – BE A SMART CONSUMER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
          <p:cNvSpPr txBox="1">
            <a:spLocks noChangeArrowheads="1"/>
          </p:cNvSpPr>
          <p:nvPr/>
        </p:nvSpPr>
        <p:spPr bwMode="auto">
          <a:xfrm>
            <a:off x="2266950" y="1331913"/>
            <a:ext cx="6651625" cy="4570412"/>
          </a:xfrm>
          <a:prstGeom prst="rect">
            <a:avLst/>
          </a:prstGeom>
          <a:noFill/>
          <a:ln w="9525">
            <a:noFill/>
            <a:miter lim="800000"/>
            <a:headEnd/>
            <a:tailEnd/>
          </a:ln>
        </p:spPr>
        <p:txBody>
          <a:bodyPr>
            <a:spAutoFit/>
          </a:bodyPr>
          <a:lstStyle/>
          <a:p>
            <a:pPr marL="228600" indent="-228600" eaLnBrk="0" hangingPunct="0">
              <a:buFontTx/>
              <a:buChar char="•"/>
              <a:defRPr/>
            </a:pPr>
            <a:r>
              <a:rPr lang="en-CA" dirty="0">
                <a:latin typeface="Arial" pitchFamily="-123" charset="0"/>
                <a:ea typeface="ヒラギノ角ゴ Pro W3" pitchFamily="-123" charset="-128"/>
                <a:cs typeface="ヒラギノ角ゴ Pro W3" pitchFamily="-123" charset="-128"/>
              </a:rPr>
              <a:t>Add up the real costs of ownership (gas, insurance, depreciation, interest and maintenance).</a:t>
            </a:r>
          </a:p>
          <a:p>
            <a:pPr marL="228600" indent="-228600" eaLnBrk="0" hangingPunct="0">
              <a:buFontTx/>
              <a:buChar char="•"/>
              <a:defRPr/>
            </a:pPr>
            <a:r>
              <a:rPr lang="en-CA" dirty="0">
                <a:latin typeface="Arial" pitchFamily="-123" charset="0"/>
                <a:ea typeface="ヒラギノ角ゴ Pro W3" pitchFamily="-123" charset="-128"/>
                <a:cs typeface="ヒラギノ角ゴ Pro W3" pitchFamily="-123" charset="-128"/>
              </a:rPr>
              <a:t>Check out Driving Costs brochure</a:t>
            </a:r>
          </a:p>
          <a:p>
            <a:pPr marL="447675" indent="-228600" eaLnBrk="0" hangingPunct="0">
              <a:defRPr/>
            </a:pPr>
            <a:r>
              <a:rPr lang="en-CA" sz="2100" dirty="0">
                <a:solidFill>
                  <a:srgbClr val="0092CD"/>
                </a:solidFill>
                <a:latin typeface="Arial" pitchFamily="-123" charset="0"/>
                <a:ea typeface="ヒラギノ角ゴ Pro W3" pitchFamily="-123" charset="-128"/>
                <a:cs typeface="ヒラギノ角ゴ Pro W3" pitchFamily="-123" charset="-128"/>
              </a:rPr>
              <a:t>	</a:t>
            </a:r>
            <a:r>
              <a:rPr lang="en-CA" sz="2100" u="sng" dirty="0">
                <a:solidFill>
                  <a:srgbClr val="0092CD"/>
                </a:solidFill>
                <a:latin typeface="Arial" pitchFamily="-123" charset="0"/>
                <a:ea typeface="ヒラギノ角ゴ Pro W3" pitchFamily="-123" charset="-128"/>
                <a:cs typeface="ヒラギノ角ゴ Pro W3" pitchFamily="-123" charset="-128"/>
              </a:rPr>
              <a:t>www.caa.ca</a:t>
            </a:r>
            <a:r>
              <a:rPr lang="en-CA" sz="2100" dirty="0">
                <a:latin typeface="Arial" pitchFamily="-123" charset="0"/>
                <a:ea typeface="ヒラギノ角ゴ Pro W3" pitchFamily="-123" charset="-128"/>
                <a:cs typeface="ヒラギノ角ゴ Pro W3" pitchFamily="-123" charset="-128"/>
              </a:rPr>
              <a:t>, under Working for You, click Driving Costs.</a:t>
            </a:r>
          </a:p>
          <a:p>
            <a:pPr marL="228600" indent="-228600" eaLnBrk="0" hangingPunct="0">
              <a:buFontTx/>
              <a:buChar char="•"/>
              <a:defRPr/>
            </a:pPr>
            <a:r>
              <a:rPr lang="en-CA" dirty="0">
                <a:latin typeface="Arial" pitchFamily="-123" charset="0"/>
                <a:ea typeface="ヒラギノ角ゴ Pro W3" pitchFamily="-123" charset="-128"/>
                <a:cs typeface="ヒラギノ角ゴ Pro W3" pitchFamily="-123" charset="-128"/>
              </a:rPr>
              <a:t>Try the Vehicle Lease or Buy Calculator</a:t>
            </a:r>
          </a:p>
          <a:p>
            <a:pPr marL="447675" indent="-228600" eaLnBrk="0" hangingPunct="0">
              <a:defRPr/>
            </a:pPr>
            <a:r>
              <a:rPr lang="en-CA" sz="2100" dirty="0">
                <a:solidFill>
                  <a:srgbClr val="0092CD"/>
                </a:solidFill>
                <a:latin typeface="Arial" pitchFamily="-123" charset="0"/>
                <a:ea typeface="ヒラギノ角ゴ Pro W3" pitchFamily="-123" charset="-128"/>
                <a:cs typeface="ヒラギノ角ゴ Pro W3" pitchFamily="-123" charset="-128"/>
              </a:rPr>
              <a:t>	</a:t>
            </a:r>
            <a:r>
              <a:rPr lang="en-CA" sz="2100" u="sng" dirty="0">
                <a:solidFill>
                  <a:srgbClr val="0092CD"/>
                </a:solidFill>
                <a:latin typeface="Arial" pitchFamily="-123" charset="0"/>
                <a:ea typeface="ヒラギノ角ゴ Pro W3" pitchFamily="-123" charset="-128"/>
                <a:cs typeface="ヒラギノ角ゴ Pro W3" pitchFamily="-123" charset="-128"/>
              </a:rPr>
              <a:t>www.ic.gc.ca</a:t>
            </a:r>
            <a:r>
              <a:rPr lang="en-CA" sz="2100" dirty="0">
                <a:latin typeface="Arial" pitchFamily="-123" charset="0"/>
                <a:ea typeface="ヒラギノ角ゴ Pro W3" pitchFamily="-123" charset="-128"/>
                <a:cs typeface="ヒラギノ角ゴ Pro W3" pitchFamily="-123" charset="-128"/>
              </a:rPr>
              <a:t>, select Just for consumers, select Office of Consumer Affairs (OCA), click Spending Smarter Calculators.</a:t>
            </a:r>
          </a:p>
          <a:p>
            <a:pPr marL="228600" indent="-228600" eaLnBrk="0" hangingPunct="0">
              <a:buFontTx/>
              <a:buChar char="•"/>
              <a:defRPr/>
            </a:pPr>
            <a:r>
              <a:rPr lang="en-CA" dirty="0">
                <a:latin typeface="Arial" pitchFamily="-123" charset="0"/>
                <a:ea typeface="ヒラギノ角ゴ Pro W3" pitchFamily="-123" charset="-128"/>
                <a:cs typeface="ヒラギノ角ゴ Pro W3" pitchFamily="-123" charset="-128"/>
              </a:rPr>
              <a:t>Check out The Car Sharing Network</a:t>
            </a:r>
          </a:p>
          <a:p>
            <a:pPr marL="447675" indent="-228600" eaLnBrk="0" hangingPunct="0">
              <a:defRPr/>
            </a:pPr>
            <a:r>
              <a:rPr lang="en-CA" sz="2100" dirty="0">
                <a:solidFill>
                  <a:srgbClr val="0092CD"/>
                </a:solidFill>
                <a:latin typeface="Arial" pitchFamily="-123" charset="0"/>
                <a:ea typeface="ヒラギノ角ゴ Pro W3" pitchFamily="-123" charset="-128"/>
                <a:cs typeface="ヒラギノ角ゴ Pro W3" pitchFamily="-123" charset="-128"/>
              </a:rPr>
              <a:t>	</a:t>
            </a:r>
            <a:r>
              <a:rPr lang="en-CA" sz="2100" u="sng" dirty="0">
                <a:solidFill>
                  <a:srgbClr val="0092CD"/>
                </a:solidFill>
                <a:latin typeface="Arial" pitchFamily="-123" charset="0"/>
                <a:ea typeface="ヒラギノ角ゴ Pro W3" pitchFamily="-123" charset="-128"/>
                <a:cs typeface="ヒラギノ角ゴ Pro W3" pitchFamily="-123" charset="-128"/>
              </a:rPr>
              <a:t>www.carsharing.net</a:t>
            </a:r>
            <a:r>
              <a:rPr lang="en-CA" sz="2100" dirty="0">
                <a:latin typeface="Arial" pitchFamily="-123" charset="0"/>
                <a:ea typeface="ヒラギノ角ゴ Pro W3" pitchFamily="-123" charset="-128"/>
                <a:cs typeface="ヒラギノ角ゴ Pro W3" pitchFamily="-123" charset="-128"/>
              </a:rPr>
              <a:t>, click Where to find Car Sharing.</a:t>
            </a:r>
            <a:endParaRPr lang="en-US" sz="2100" dirty="0">
              <a:latin typeface="Arial" pitchFamily="-123" charset="0"/>
              <a:ea typeface="ヒラギノ角ゴ Pro W3" pitchFamily="-123" charset="-128"/>
              <a:cs typeface="ヒラギノ角ゴ Pro W3" pitchFamily="-123" charset="-128"/>
            </a:endParaRPr>
          </a:p>
        </p:txBody>
      </p:sp>
      <p:sp>
        <p:nvSpPr>
          <p:cNvPr id="28675" name="Rectangle 4"/>
          <p:cNvSpPr>
            <a:spLocks noChangeArrowheads="1"/>
          </p:cNvSpPr>
          <p:nvPr/>
        </p:nvSpPr>
        <p:spPr bwMode="auto">
          <a:xfrm>
            <a:off x="349250" y="1273175"/>
            <a:ext cx="18399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Do you really need a car?</a:t>
            </a:r>
          </a:p>
        </p:txBody>
      </p:sp>
      <p:sp>
        <p:nvSpPr>
          <p:cNvPr id="28676" name="Text Box 5"/>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60CEC397-76FE-4EE8-95F1-E33C5036748D}" type="slidenum">
              <a:rPr lang="en-US" altLang="en-US" sz="1600">
                <a:solidFill>
                  <a:srgbClr val="FF8000"/>
                </a:solidFill>
                <a:latin typeface="Arial Black" pitchFamily="34" charset="0"/>
              </a:rPr>
              <a:pPr algn="ctr">
                <a:spcBef>
                  <a:spcPct val="50000"/>
                </a:spcBef>
              </a:pPr>
              <a:t>27</a:t>
            </a:fld>
            <a:endParaRPr lang="en-US" altLang="en-US"/>
          </a:p>
        </p:txBody>
      </p:sp>
      <p:sp>
        <p:nvSpPr>
          <p:cNvPr id="28677" name="TextBox 7"/>
          <p:cNvSpPr txBox="1">
            <a:spLocks noChangeArrowheads="1"/>
          </p:cNvSpPr>
          <p:nvPr/>
        </p:nvSpPr>
        <p:spPr bwMode="auto">
          <a:xfrm>
            <a:off x="539750" y="339725"/>
            <a:ext cx="7997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sz="2000">
                <a:solidFill>
                  <a:srgbClr val="EC8203"/>
                </a:solidFill>
              </a:rPr>
              <a:t>MANAGING YOUR COST OF LIVING – BE A SMART CONSUMER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2266950" y="1331913"/>
            <a:ext cx="6651625"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687388" indent="-230188"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120000"/>
              </a:lnSpc>
              <a:buFontTx/>
              <a:buChar char="•"/>
            </a:pPr>
            <a:r>
              <a:rPr lang="en-US" altLang="en-US"/>
              <a:t>When you move frequently:</a:t>
            </a:r>
          </a:p>
          <a:p>
            <a:pPr lvl="1">
              <a:lnSpc>
                <a:spcPct val="120000"/>
              </a:lnSpc>
              <a:buFontTx/>
              <a:buChar char="•"/>
            </a:pPr>
            <a:r>
              <a:rPr lang="en-US" altLang="en-US"/>
              <a:t>It takes at least 5 years to make </a:t>
            </a:r>
            <a:br>
              <a:rPr lang="en-US" altLang="en-US"/>
            </a:br>
            <a:r>
              <a:rPr lang="en-US" altLang="en-US"/>
              <a:t>it worthwhile. </a:t>
            </a:r>
          </a:p>
          <a:p>
            <a:pPr>
              <a:lnSpc>
                <a:spcPct val="120000"/>
              </a:lnSpc>
              <a:buFontTx/>
              <a:buChar char="•"/>
            </a:pPr>
            <a:endParaRPr lang="en-US" altLang="en-US"/>
          </a:p>
          <a:p>
            <a:pPr>
              <a:lnSpc>
                <a:spcPct val="120000"/>
              </a:lnSpc>
              <a:buFontTx/>
              <a:buChar char="•"/>
            </a:pPr>
            <a:r>
              <a:rPr lang="en-US" altLang="en-US"/>
              <a:t>If you have a very low down payment:</a:t>
            </a:r>
          </a:p>
          <a:p>
            <a:pPr lvl="1">
              <a:lnSpc>
                <a:spcPct val="120000"/>
              </a:lnSpc>
              <a:buFontTx/>
              <a:buChar char="•"/>
            </a:pPr>
            <a:r>
              <a:rPr lang="en-US" altLang="en-US"/>
              <a:t>You</a:t>
            </a:r>
            <a:r>
              <a:rPr lang="en-US" altLang="en-US">
                <a:latin typeface="HelveticaNeueLT Pro 55 Roman"/>
              </a:rPr>
              <a:t>’</a:t>
            </a:r>
            <a:r>
              <a:rPr lang="en-US" altLang="en-US"/>
              <a:t>ll need mortgage default insurance.</a:t>
            </a:r>
          </a:p>
          <a:p>
            <a:pPr lvl="1">
              <a:lnSpc>
                <a:spcPct val="120000"/>
              </a:lnSpc>
              <a:buFontTx/>
              <a:buChar char="•"/>
            </a:pPr>
            <a:r>
              <a:rPr lang="en-US" altLang="en-US"/>
              <a:t>You may have a higher interest rate.</a:t>
            </a:r>
          </a:p>
          <a:p>
            <a:pPr>
              <a:lnSpc>
                <a:spcPct val="120000"/>
              </a:lnSpc>
              <a:buFontTx/>
              <a:buChar char="•"/>
            </a:pPr>
            <a:endParaRPr lang="en-US" altLang="en-US"/>
          </a:p>
          <a:p>
            <a:pPr>
              <a:lnSpc>
                <a:spcPct val="120000"/>
              </a:lnSpc>
              <a:buFontTx/>
              <a:buChar char="•"/>
            </a:pPr>
            <a:r>
              <a:rPr lang="en-US" altLang="en-US"/>
              <a:t>When your income covers only mortgage </a:t>
            </a:r>
            <a:br>
              <a:rPr lang="en-US" altLang="en-US"/>
            </a:br>
            <a:r>
              <a:rPr lang="en-US" altLang="en-US"/>
              <a:t>payments and taxes.</a:t>
            </a:r>
          </a:p>
        </p:txBody>
      </p:sp>
      <p:sp>
        <p:nvSpPr>
          <p:cNvPr id="29699" name="Rectangle 4"/>
          <p:cNvSpPr>
            <a:spLocks noChangeArrowheads="1"/>
          </p:cNvSpPr>
          <p:nvPr/>
        </p:nvSpPr>
        <p:spPr bwMode="auto">
          <a:xfrm>
            <a:off x="349250" y="1273175"/>
            <a:ext cx="1839913"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When owning a home doesn’t make sense</a:t>
            </a:r>
          </a:p>
        </p:txBody>
      </p:sp>
      <p:sp>
        <p:nvSpPr>
          <p:cNvPr id="29700" name="Text Box 5"/>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62EF29CC-01AC-42E1-B78B-30AD4326D640}" type="slidenum">
              <a:rPr lang="en-US" altLang="en-US" sz="1600">
                <a:solidFill>
                  <a:srgbClr val="FF8000"/>
                </a:solidFill>
                <a:latin typeface="Arial Black" pitchFamily="34" charset="0"/>
              </a:rPr>
              <a:pPr algn="ctr">
                <a:spcBef>
                  <a:spcPct val="50000"/>
                </a:spcBef>
              </a:pPr>
              <a:t>28</a:t>
            </a:fld>
            <a:endParaRPr lang="en-US" altLang="en-US"/>
          </a:p>
        </p:txBody>
      </p:sp>
      <p:sp>
        <p:nvSpPr>
          <p:cNvPr id="29701" name="TextBox 7"/>
          <p:cNvSpPr txBox="1">
            <a:spLocks noChangeArrowheads="1"/>
          </p:cNvSpPr>
          <p:nvPr/>
        </p:nvSpPr>
        <p:spPr bwMode="auto">
          <a:xfrm>
            <a:off x="539750" y="339725"/>
            <a:ext cx="7997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sz="2000">
                <a:solidFill>
                  <a:srgbClr val="EC8203"/>
                </a:solidFill>
              </a:rPr>
              <a:t>MANAGING YOUR COST OF LIVING – BE A SMART CONSUMER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SectionPag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1"/>
          <p:cNvSpPr txBox="1">
            <a:spLocks noChangeArrowheads="1"/>
          </p:cNvSpPr>
          <p:nvPr/>
        </p:nvSpPr>
        <p:spPr bwMode="auto">
          <a:xfrm>
            <a:off x="2154238" y="3233738"/>
            <a:ext cx="35385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sz="3600">
                <a:solidFill>
                  <a:srgbClr val="ED9227"/>
                </a:solidFill>
              </a:rPr>
              <a:t>INTRODUCTION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3"/>
          <p:cNvSpPr txBox="1">
            <a:spLocks noChangeArrowheads="1"/>
          </p:cNvSpPr>
          <p:nvPr/>
        </p:nvSpPr>
        <p:spPr bwMode="auto">
          <a:xfrm>
            <a:off x="2266950" y="876300"/>
            <a:ext cx="6651625" cy="5354638"/>
          </a:xfrm>
          <a:prstGeom prst="rect">
            <a:avLst/>
          </a:prstGeom>
          <a:noFill/>
          <a:ln w="9525">
            <a:noFill/>
            <a:miter lim="800000"/>
            <a:headEnd/>
            <a:tailEnd/>
          </a:ln>
        </p:spPr>
        <p:txBody>
          <a:bodyPr>
            <a:spAutoFit/>
          </a:bodyPr>
          <a:lstStyle/>
          <a:p>
            <a:pPr marL="228600" indent="-228600" eaLnBrk="0" hangingPunct="0">
              <a:buFontTx/>
              <a:buChar char="•"/>
              <a:defRPr/>
            </a:pPr>
            <a:r>
              <a:rPr lang="en-US" dirty="0">
                <a:latin typeface="Arial" pitchFamily="-123" charset="0"/>
                <a:ea typeface="ヒラギノ角ゴ Pro W3" pitchFamily="-123" charset="-128"/>
                <a:cs typeface="ヒラギノ角ゴ Pro W3" pitchFamily="-123" charset="-128"/>
              </a:rPr>
              <a:t>Try it out: </a:t>
            </a:r>
          </a:p>
          <a:p>
            <a:pPr marL="687388" lvl="1" indent="-228600" eaLnBrk="0" hangingPunct="0">
              <a:buFontTx/>
              <a:buChar char="•"/>
              <a:defRPr/>
            </a:pPr>
            <a:r>
              <a:rPr lang="en-US" dirty="0">
                <a:latin typeface="Arial" pitchFamily="-123" charset="0"/>
                <a:ea typeface="ヒラギノ角ゴ Pro W3" pitchFamily="-123" charset="-128"/>
                <a:cs typeface="ヒラギノ角ゴ Pro W3" pitchFamily="-123" charset="-128"/>
              </a:rPr>
              <a:t>Put the monthly costs of owning a home </a:t>
            </a:r>
            <a:br>
              <a:rPr lang="en-US" dirty="0">
                <a:latin typeface="Arial" pitchFamily="-123" charset="0"/>
                <a:ea typeface="ヒラギノ角ゴ Pro W3" pitchFamily="-123" charset="-128"/>
                <a:cs typeface="ヒラギノ角ゴ Pro W3" pitchFamily="-123" charset="-128"/>
              </a:rPr>
            </a:br>
            <a:r>
              <a:rPr lang="en-US" dirty="0">
                <a:latin typeface="Arial" pitchFamily="-123" charset="0"/>
                <a:ea typeface="ヒラギノ角ゴ Pro W3" pitchFamily="-123" charset="-128"/>
                <a:cs typeface="ヒラギノ角ゴ Pro W3" pitchFamily="-123" charset="-128"/>
              </a:rPr>
              <a:t>(mortgage, property taxes, maintenance, </a:t>
            </a:r>
            <a:br>
              <a:rPr lang="en-US" dirty="0">
                <a:latin typeface="Arial" pitchFamily="-123" charset="0"/>
                <a:ea typeface="ヒラギノ角ゴ Pro W3" pitchFamily="-123" charset="-128"/>
                <a:cs typeface="ヒラギノ角ゴ Pro W3" pitchFamily="-123" charset="-128"/>
              </a:rPr>
            </a:br>
            <a:r>
              <a:rPr lang="en-US" dirty="0">
                <a:latin typeface="Arial" pitchFamily="-123" charset="0"/>
                <a:ea typeface="ヒラギノ角ゴ Pro W3" pitchFamily="-123" charset="-128"/>
                <a:cs typeface="ヒラギノ角ゴ Pro W3" pitchFamily="-123" charset="-128"/>
              </a:rPr>
              <a:t>etc.) into a savings account.</a:t>
            </a:r>
          </a:p>
          <a:p>
            <a:pPr marL="687388" lvl="1" indent="-228600" eaLnBrk="0" hangingPunct="0">
              <a:buFontTx/>
              <a:buChar char="•"/>
              <a:defRPr/>
            </a:pPr>
            <a:r>
              <a:rPr lang="en-US" dirty="0">
                <a:latin typeface="Arial" pitchFamily="-123" charset="0"/>
                <a:ea typeface="ヒラギノ角ゴ Pro W3" pitchFamily="-123" charset="-128"/>
                <a:cs typeface="ヒラギノ角ゴ Pro W3" pitchFamily="-123" charset="-128"/>
              </a:rPr>
              <a:t>Can you afford to live on what</a:t>
            </a:r>
            <a:r>
              <a:rPr lang="en-US" dirty="0">
                <a:latin typeface="HelveticaNeueLT Pro 55 Roman" charset="0"/>
                <a:ea typeface="ヒラギノ角ゴ Pro W3" pitchFamily="-123" charset="-128"/>
                <a:cs typeface="ヒラギノ角ゴ Pro W3" pitchFamily="-123" charset="-128"/>
              </a:rPr>
              <a:t>’</a:t>
            </a:r>
            <a:r>
              <a:rPr lang="en-US" dirty="0">
                <a:latin typeface="Arial" pitchFamily="-123" charset="0"/>
                <a:ea typeface="ヒラギノ角ゴ Pro W3" pitchFamily="-123" charset="-128"/>
                <a:cs typeface="ヒラギノ角ゴ Pro W3" pitchFamily="-123" charset="-128"/>
              </a:rPr>
              <a:t>s left?</a:t>
            </a:r>
          </a:p>
          <a:p>
            <a:pPr marL="687388" lvl="1" indent="-228600" eaLnBrk="0" hangingPunct="0">
              <a:buFontTx/>
              <a:buChar char="•"/>
              <a:defRPr/>
            </a:pPr>
            <a:r>
              <a:rPr lang="en-US" dirty="0">
                <a:latin typeface="Arial" pitchFamily="-123" charset="0"/>
                <a:ea typeface="ヒラギノ角ゴ Pro W3" pitchFamily="-123" charset="-128"/>
                <a:cs typeface="ヒラギノ角ゴ Pro W3" pitchFamily="-123" charset="-128"/>
              </a:rPr>
              <a:t>Could you afford higher costs for heating,  </a:t>
            </a:r>
            <a:br>
              <a:rPr lang="en-US" dirty="0">
                <a:latin typeface="Arial" pitchFamily="-123" charset="0"/>
                <a:ea typeface="ヒラギノ角ゴ Pro W3" pitchFamily="-123" charset="-128"/>
                <a:cs typeface="ヒラギノ角ゴ Pro W3" pitchFamily="-123" charset="-128"/>
              </a:rPr>
            </a:br>
            <a:r>
              <a:rPr lang="en-US" dirty="0">
                <a:latin typeface="Arial" pitchFamily="-123" charset="0"/>
                <a:ea typeface="ヒラギノ角ゴ Pro W3" pitchFamily="-123" charset="-128"/>
                <a:cs typeface="ヒラギノ角ゴ Pro W3" pitchFamily="-123" charset="-128"/>
              </a:rPr>
              <a:t>taxes or insurance?</a:t>
            </a:r>
          </a:p>
          <a:p>
            <a:pPr marL="228600" indent="-228600" eaLnBrk="0" hangingPunct="0">
              <a:buFontTx/>
              <a:buChar char="•"/>
              <a:defRPr/>
            </a:pPr>
            <a:r>
              <a:rPr lang="en-CA" dirty="0">
                <a:latin typeface="Arial" pitchFamily="-123" charset="0"/>
                <a:ea typeface="ヒラギノ角ゴ Pro W3" pitchFamily="-123" charset="-128"/>
                <a:cs typeface="ヒラギノ角ゴ Pro W3" pitchFamily="-123" charset="-128"/>
              </a:rPr>
              <a:t>IEF Buy or rent calculator:</a:t>
            </a:r>
          </a:p>
          <a:p>
            <a:pPr lvl="1">
              <a:defRPr/>
            </a:pPr>
            <a:r>
              <a:rPr lang="en-CA" sz="2100" dirty="0">
                <a:solidFill>
                  <a:srgbClr val="0092CD"/>
                </a:solidFill>
                <a:latin typeface="Arial" pitchFamily="-123" charset="0"/>
                <a:ea typeface="ヒラギノ角ゴ Pro W3" pitchFamily="-123" charset="-128"/>
                <a:cs typeface="ヒラギノ角ゴ Pro W3" pitchFamily="-123" charset="-128"/>
                <a:hlinkClick r:id="rId3"/>
              </a:rPr>
              <a:t>www.GetSmarterAboutMoney.ca</a:t>
            </a:r>
            <a:r>
              <a:rPr lang="en-CA" sz="2100" dirty="0">
                <a:latin typeface="Arial" pitchFamily="-123" charset="0"/>
                <a:ea typeface="ヒラギノ角ゴ Pro W3" pitchFamily="-123" charset="-128"/>
                <a:cs typeface="ヒラギノ角ゴ Pro W3" pitchFamily="-123" charset="-128"/>
              </a:rPr>
              <a:t>, under Tools &amp; Calculators, click Calculators, under Home Ownership</a:t>
            </a:r>
            <a:endParaRPr lang="en-CA" sz="2100" dirty="0">
              <a:latin typeface="Arial" pitchFamily="-123" charset="0"/>
              <a:ea typeface="ヒラギノ角ゴ Pro W3" pitchFamily="-123" charset="-128"/>
              <a:cs typeface="ヒラギノ角ゴ Pro W3" pitchFamily="-123" charset="-128"/>
              <a:hlinkClick r:id="rId4"/>
            </a:endParaRPr>
          </a:p>
          <a:p>
            <a:pPr marL="228600" indent="-228600" eaLnBrk="0" hangingPunct="0">
              <a:buFontTx/>
              <a:buChar char="•"/>
              <a:defRPr/>
            </a:pPr>
            <a:r>
              <a:rPr lang="en-CA" dirty="0">
                <a:latin typeface="Arial" pitchFamily="-123" charset="0"/>
                <a:ea typeface="ヒラギノ角ゴ Pro W3" pitchFamily="-123" charset="-128"/>
                <a:cs typeface="ヒラギノ角ゴ Pro W3" pitchFamily="-123" charset="-128"/>
              </a:rPr>
              <a:t>Rent or Buy a Home Calculator</a:t>
            </a:r>
          </a:p>
          <a:p>
            <a:pPr lvl="1">
              <a:defRPr/>
            </a:pPr>
            <a:r>
              <a:rPr lang="en-CA" sz="2100" dirty="0">
                <a:solidFill>
                  <a:srgbClr val="0092CD"/>
                </a:solidFill>
                <a:latin typeface="Arial" pitchFamily="-123" charset="0"/>
                <a:ea typeface="ヒラギノ角ゴ Pro W3" pitchFamily="-123" charset="-128"/>
                <a:cs typeface="ヒラギノ角ゴ Pro W3" pitchFamily="-123" charset="-128"/>
                <a:hlinkClick r:id="rId4"/>
              </a:rPr>
              <a:t>www.ic.gc.ca</a:t>
            </a:r>
            <a:r>
              <a:rPr lang="en-CA" sz="2100" dirty="0">
                <a:latin typeface="Arial" pitchFamily="-123" charset="0"/>
                <a:ea typeface="ヒラギノ角ゴ Pro W3" pitchFamily="-123" charset="-128"/>
                <a:cs typeface="ヒラギノ角ゴ Pro W3" pitchFamily="-123" charset="-128"/>
              </a:rPr>
              <a:t>, select Just for consumers, select Office of Consumer Affairs (OCA), click Spending Smarter Calculators</a:t>
            </a:r>
            <a:endParaRPr lang="en-US" sz="2100" u="sng" dirty="0">
              <a:latin typeface="Arial" pitchFamily="-123" charset="0"/>
              <a:ea typeface="ヒラギノ角ゴ Pro W3" pitchFamily="-123" charset="-128"/>
              <a:cs typeface="ヒラギノ角ゴ Pro W3" pitchFamily="-123" charset="-128"/>
            </a:endParaRPr>
          </a:p>
        </p:txBody>
      </p:sp>
      <p:sp>
        <p:nvSpPr>
          <p:cNvPr id="30723" name="Rectangle 4"/>
          <p:cNvSpPr>
            <a:spLocks noChangeArrowheads="1"/>
          </p:cNvSpPr>
          <p:nvPr/>
        </p:nvSpPr>
        <p:spPr bwMode="auto">
          <a:xfrm>
            <a:off x="349250" y="955675"/>
            <a:ext cx="1839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Can you afford it?</a:t>
            </a:r>
          </a:p>
        </p:txBody>
      </p:sp>
      <p:sp>
        <p:nvSpPr>
          <p:cNvPr id="30724" name="Text Box 5"/>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42D697DA-6F0E-47D5-B450-66628B786AE9}" type="slidenum">
              <a:rPr lang="en-US" altLang="en-US" sz="1600">
                <a:solidFill>
                  <a:srgbClr val="FF8000"/>
                </a:solidFill>
                <a:latin typeface="Arial Black" pitchFamily="34" charset="0"/>
              </a:rPr>
              <a:pPr algn="ctr">
                <a:spcBef>
                  <a:spcPct val="50000"/>
                </a:spcBef>
              </a:pPr>
              <a:t>29</a:t>
            </a:fld>
            <a:endParaRPr lang="en-US" altLang="en-US"/>
          </a:p>
        </p:txBody>
      </p:sp>
      <p:sp>
        <p:nvSpPr>
          <p:cNvPr id="30725" name="TextBox 7"/>
          <p:cNvSpPr txBox="1">
            <a:spLocks noChangeArrowheads="1"/>
          </p:cNvSpPr>
          <p:nvPr/>
        </p:nvSpPr>
        <p:spPr bwMode="auto">
          <a:xfrm>
            <a:off x="539750" y="339725"/>
            <a:ext cx="7997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sz="2000">
                <a:solidFill>
                  <a:srgbClr val="EC8203"/>
                </a:solidFill>
              </a:rPr>
              <a:t>MANAGING YOUR COST OF LIVING – BE A SMART CONSUMER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0" y="1273175"/>
            <a:ext cx="21891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How to cut $100/month </a:t>
            </a:r>
            <a:br>
              <a:rPr lang="en-US" altLang="en-US" b="1"/>
            </a:br>
            <a:r>
              <a:rPr lang="en-US" altLang="en-US" b="1"/>
              <a:t>of spending</a:t>
            </a:r>
          </a:p>
        </p:txBody>
      </p:sp>
      <p:sp>
        <p:nvSpPr>
          <p:cNvPr id="31747" name="Text Box 5"/>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732FE1D5-FB58-4B98-930E-7AE9695821C0}" type="slidenum">
              <a:rPr lang="en-US" altLang="en-US" sz="1600">
                <a:solidFill>
                  <a:srgbClr val="FF8000"/>
                </a:solidFill>
                <a:latin typeface="Arial Black" pitchFamily="34" charset="0"/>
              </a:rPr>
              <a:pPr algn="ctr">
                <a:spcBef>
                  <a:spcPct val="50000"/>
                </a:spcBef>
              </a:pPr>
              <a:t>30</a:t>
            </a:fld>
            <a:endParaRPr lang="en-US" altLang="en-US"/>
          </a:p>
        </p:txBody>
      </p:sp>
      <p:pic>
        <p:nvPicPr>
          <p:cNvPr id="31748" name="Picture 7" descr="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0488" y="1400175"/>
            <a:ext cx="5351462"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Box 7"/>
          <p:cNvSpPr txBox="1">
            <a:spLocks noChangeArrowheads="1"/>
          </p:cNvSpPr>
          <p:nvPr/>
        </p:nvSpPr>
        <p:spPr bwMode="auto">
          <a:xfrm>
            <a:off x="539750" y="339725"/>
            <a:ext cx="7997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sz="2000">
                <a:solidFill>
                  <a:srgbClr val="EC8203"/>
                </a:solidFill>
              </a:rPr>
              <a:t>MANAGING YOUR COST OF LIVING – BE A SMART CONSUMER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SectionPag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5"/>
          <p:cNvSpPr txBox="1">
            <a:spLocks noChangeArrowheads="1"/>
          </p:cNvSpPr>
          <p:nvPr/>
        </p:nvSpPr>
        <p:spPr bwMode="auto">
          <a:xfrm>
            <a:off x="2154238" y="3233738"/>
            <a:ext cx="5568950"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sz="3600">
                <a:solidFill>
                  <a:srgbClr val="EC8203"/>
                </a:solidFill>
              </a:rPr>
              <a:t>MANAGING YOUR COST </a:t>
            </a:r>
            <a:br>
              <a:rPr lang="en-US" altLang="en-US" sz="3600">
                <a:solidFill>
                  <a:srgbClr val="EC8203"/>
                </a:solidFill>
              </a:rPr>
            </a:br>
            <a:r>
              <a:rPr lang="en-US" altLang="en-US" sz="3600">
                <a:solidFill>
                  <a:srgbClr val="EC8203"/>
                </a:solidFill>
              </a:rPr>
              <a:t>OF LIVING – </a:t>
            </a:r>
            <a:br>
              <a:rPr lang="en-US" altLang="en-US" sz="3600">
                <a:solidFill>
                  <a:srgbClr val="EC8203"/>
                </a:solidFill>
              </a:rPr>
            </a:br>
            <a:r>
              <a:rPr lang="en-US" altLang="en-US" sz="3600">
                <a:solidFill>
                  <a:srgbClr val="EC8203"/>
                </a:solidFill>
              </a:rPr>
              <a:t>NEEDS AND WANTS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3"/>
          <p:cNvSpPr txBox="1">
            <a:spLocks noChangeArrowheads="1"/>
          </p:cNvSpPr>
          <p:nvPr/>
        </p:nvSpPr>
        <p:spPr bwMode="auto">
          <a:xfrm>
            <a:off x="2266950" y="1331913"/>
            <a:ext cx="6651625" cy="3194050"/>
          </a:xfrm>
          <a:prstGeom prst="rect">
            <a:avLst/>
          </a:prstGeom>
          <a:noFill/>
          <a:ln w="9525">
            <a:noFill/>
            <a:miter lim="800000"/>
            <a:headEnd/>
            <a:tailEnd/>
          </a:ln>
        </p:spPr>
        <p:txBody>
          <a:bodyPr>
            <a:spAutoFit/>
          </a:bodyPr>
          <a:lstStyle/>
          <a:p>
            <a:pPr marL="114300" indent="-114300" eaLnBrk="0" hangingPunct="0">
              <a:lnSpc>
                <a:spcPct val="120000"/>
              </a:lnSpc>
              <a:defRPr/>
            </a:pPr>
            <a:r>
              <a:rPr lang="en-US" dirty="0">
                <a:latin typeface="+mn-lt"/>
                <a:ea typeface="ヒラギノ角ゴ Pro W3" pitchFamily="-123" charset="-128"/>
                <a:cs typeface="ヒラギノ角ゴ Pro W3" pitchFamily="-123" charset="-128"/>
              </a:rPr>
              <a:t>“</a:t>
            </a:r>
            <a:r>
              <a:rPr lang="en-US" i="1" dirty="0">
                <a:latin typeface="+mn-lt"/>
                <a:ea typeface="ヒラギノ角ゴ Pro W3" pitchFamily="-123" charset="-128"/>
                <a:cs typeface="ヒラギノ角ゴ Pro W3" pitchFamily="-123" charset="-128"/>
              </a:rPr>
              <a:t>We’ve all got a latte factor, regardless of our income level</a:t>
            </a:r>
            <a:r>
              <a:rPr lang="en-US" dirty="0">
                <a:latin typeface="+mn-lt"/>
                <a:ea typeface="ヒラギノ角ゴ Pro W3" pitchFamily="-123" charset="-128"/>
                <a:cs typeface="ヒラギノ角ゴ Pro W3" pitchFamily="-123" charset="-128"/>
              </a:rPr>
              <a:t>.” </a:t>
            </a:r>
            <a:r>
              <a:rPr lang="en-US" dirty="0">
                <a:latin typeface="HelveticaNeueLT Pro 55 Roman" charset="0"/>
                <a:ea typeface="ヒラギノ角ゴ Pro W3" pitchFamily="-123" charset="-128"/>
                <a:cs typeface="ヒラギノ角ゴ Pro W3" pitchFamily="-123" charset="-128"/>
              </a:rPr>
              <a:t>–</a:t>
            </a:r>
            <a:r>
              <a:rPr lang="en-US" dirty="0">
                <a:latin typeface="Arial" pitchFamily="-123" charset="0"/>
                <a:ea typeface="ヒラギノ角ゴ Pro W3" pitchFamily="-123" charset="-128"/>
                <a:cs typeface="ヒラギノ角ゴ Pro W3" pitchFamily="-123" charset="-128"/>
              </a:rPr>
              <a:t> David Bach</a:t>
            </a:r>
          </a:p>
          <a:p>
            <a:pPr marL="114300" indent="-114300" eaLnBrk="0" hangingPunct="0">
              <a:lnSpc>
                <a:spcPct val="120000"/>
              </a:lnSpc>
              <a:buFontTx/>
              <a:buChar char="•"/>
              <a:defRPr/>
            </a:pPr>
            <a:endParaRPr lang="en-US" dirty="0">
              <a:latin typeface="Arial" pitchFamily="-123" charset="0"/>
              <a:ea typeface="ヒラギノ角ゴ Pro W3" pitchFamily="-123" charset="-128"/>
              <a:cs typeface="ヒラギノ角ゴ Pro W3" pitchFamily="-123" charset="-128"/>
            </a:endParaRPr>
          </a:p>
          <a:p>
            <a:pPr marL="114300" indent="-114300" eaLnBrk="0" hangingPunct="0">
              <a:lnSpc>
                <a:spcPct val="120000"/>
              </a:lnSpc>
              <a:buFontTx/>
              <a:buChar char="•"/>
              <a:defRPr/>
            </a:pPr>
            <a:r>
              <a:rPr lang="en-US" dirty="0">
                <a:latin typeface="Arial" pitchFamily="-123" charset="0"/>
                <a:ea typeface="ヒラギノ角ゴ Pro W3" pitchFamily="-123" charset="-128"/>
                <a:cs typeface="ヒラギノ角ゴ Pro W3" pitchFamily="-123" charset="-128"/>
              </a:rPr>
              <a:t> Designer coffees</a:t>
            </a:r>
          </a:p>
          <a:p>
            <a:pPr marL="114300" indent="-114300" eaLnBrk="0" hangingPunct="0">
              <a:lnSpc>
                <a:spcPct val="120000"/>
              </a:lnSpc>
              <a:buFontTx/>
              <a:buChar char="•"/>
              <a:defRPr/>
            </a:pPr>
            <a:r>
              <a:rPr lang="en-US" dirty="0">
                <a:latin typeface="Arial" pitchFamily="-123" charset="0"/>
                <a:ea typeface="ヒラギノ角ゴ Pro W3" pitchFamily="-123" charset="-128"/>
                <a:cs typeface="ヒラギノ角ゴ Pro W3" pitchFamily="-123" charset="-128"/>
              </a:rPr>
              <a:t> Lunch in restaurants </a:t>
            </a:r>
          </a:p>
          <a:p>
            <a:pPr marL="114300" indent="-114300" eaLnBrk="0" hangingPunct="0">
              <a:lnSpc>
                <a:spcPct val="120000"/>
              </a:lnSpc>
              <a:buFontTx/>
              <a:buChar char="•"/>
              <a:defRPr/>
            </a:pPr>
            <a:r>
              <a:rPr lang="en-US" dirty="0">
                <a:latin typeface="Arial" pitchFamily="-123" charset="0"/>
                <a:ea typeface="ヒラギノ角ゴ Pro W3" pitchFamily="-123" charset="-128"/>
                <a:cs typeface="ヒラギノ角ゴ Pro W3" pitchFamily="-123" charset="-128"/>
              </a:rPr>
              <a:t> Impulse buys</a:t>
            </a:r>
          </a:p>
          <a:p>
            <a:pPr marL="114300" indent="-114300" eaLnBrk="0" hangingPunct="0">
              <a:lnSpc>
                <a:spcPct val="120000"/>
              </a:lnSpc>
              <a:buFontTx/>
              <a:buChar char="•"/>
              <a:defRPr/>
            </a:pPr>
            <a:r>
              <a:rPr lang="en-US" dirty="0">
                <a:latin typeface="Arial" pitchFamily="-123" charset="0"/>
                <a:ea typeface="ヒラギノ角ゴ Pro W3" pitchFamily="-123" charset="-128"/>
                <a:cs typeface="ヒラギノ角ゴ Pro W3" pitchFamily="-123" charset="-128"/>
              </a:rPr>
              <a:t> The latest, greatest [fill in the blank]</a:t>
            </a:r>
          </a:p>
        </p:txBody>
      </p:sp>
      <p:sp>
        <p:nvSpPr>
          <p:cNvPr id="33795" name="Rectangle 4"/>
          <p:cNvSpPr>
            <a:spLocks noChangeArrowheads="1"/>
          </p:cNvSpPr>
          <p:nvPr/>
        </p:nvSpPr>
        <p:spPr bwMode="auto">
          <a:xfrm>
            <a:off x="349250" y="1273175"/>
            <a:ext cx="18399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What is your latte factor?</a:t>
            </a:r>
          </a:p>
        </p:txBody>
      </p:sp>
      <p:sp>
        <p:nvSpPr>
          <p:cNvPr id="33796" name="Text Box 6"/>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8D86DFBF-43BC-4A47-B1A0-E0EF9BCE482D}" type="slidenum">
              <a:rPr lang="en-US" altLang="en-US" sz="1600">
                <a:solidFill>
                  <a:srgbClr val="FF8000"/>
                </a:solidFill>
                <a:latin typeface="Arial Black" pitchFamily="34" charset="0"/>
              </a:rPr>
              <a:pPr algn="ctr">
                <a:spcBef>
                  <a:spcPct val="50000"/>
                </a:spcBef>
              </a:pPr>
              <a:t>32</a:t>
            </a:fld>
            <a:endParaRPr lang="en-US" altLang="en-US"/>
          </a:p>
        </p:txBody>
      </p:sp>
      <p:sp>
        <p:nvSpPr>
          <p:cNvPr id="33797" name="TextBox 7"/>
          <p:cNvSpPr txBox="1">
            <a:spLocks noChangeArrowheads="1"/>
          </p:cNvSpPr>
          <p:nvPr/>
        </p:nvSpPr>
        <p:spPr bwMode="auto">
          <a:xfrm>
            <a:off x="539750" y="339725"/>
            <a:ext cx="7997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sz="2000">
                <a:solidFill>
                  <a:srgbClr val="EC8203"/>
                </a:solidFill>
              </a:rPr>
              <a:t>MANAGING YOUR COST OF LIVING – NEEDS AND WANTS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3"/>
          <p:cNvSpPr txBox="1">
            <a:spLocks noChangeArrowheads="1"/>
          </p:cNvSpPr>
          <p:nvPr/>
        </p:nvSpPr>
        <p:spPr bwMode="auto">
          <a:xfrm>
            <a:off x="2266950" y="1331913"/>
            <a:ext cx="6651625" cy="3159125"/>
          </a:xfrm>
          <a:prstGeom prst="rect">
            <a:avLst/>
          </a:prstGeom>
          <a:noFill/>
          <a:ln w="9525">
            <a:noFill/>
            <a:miter lim="800000"/>
            <a:headEnd/>
            <a:tailEnd/>
          </a:ln>
        </p:spPr>
        <p:txBody>
          <a:bodyPr>
            <a:spAutoFit/>
          </a:bodyPr>
          <a:lstStyle/>
          <a:p>
            <a:pPr marL="228600" indent="-228600" eaLnBrk="0" hangingPunct="0">
              <a:lnSpc>
                <a:spcPct val="120000"/>
              </a:lnSpc>
              <a:buFontTx/>
              <a:buChar char="•"/>
              <a:defRPr/>
            </a:pPr>
            <a:r>
              <a:rPr lang="en-US" dirty="0">
                <a:latin typeface="Arial" pitchFamily="-123" charset="0"/>
                <a:ea typeface="ヒラギノ角ゴ Pro W3" pitchFamily="-123" charset="-128"/>
                <a:cs typeface="ヒラギノ角ゴ Pro W3" pitchFamily="-123" charset="-128"/>
              </a:rPr>
              <a:t>When does a want become a need?</a:t>
            </a:r>
          </a:p>
          <a:p>
            <a:pPr marL="228600" indent="-228600" eaLnBrk="0" hangingPunct="0">
              <a:lnSpc>
                <a:spcPct val="120000"/>
              </a:lnSpc>
              <a:buFontTx/>
              <a:buChar char="•"/>
              <a:defRPr/>
            </a:pPr>
            <a:r>
              <a:rPr lang="en-US" dirty="0">
                <a:latin typeface="Arial" pitchFamily="-123" charset="0"/>
                <a:ea typeface="ヒラギノ角ゴ Pro W3" pitchFamily="-123" charset="-128"/>
                <a:cs typeface="ヒラギノ角ゴ Pro W3" pitchFamily="-123" charset="-128"/>
              </a:rPr>
              <a:t>What motivates you to buy </a:t>
            </a:r>
            <a:r>
              <a:rPr lang="en-US" dirty="0">
                <a:latin typeface="HelveticaNeueLT Pro 55 Roman" charset="0"/>
                <a:ea typeface="ヒラギノ角ゴ Pro W3" pitchFamily="-123" charset="-128"/>
                <a:cs typeface="ヒラギノ角ゴ Pro W3" pitchFamily="-123" charset="-128"/>
              </a:rPr>
              <a:t>–</a:t>
            </a:r>
            <a:r>
              <a:rPr lang="en-US" dirty="0">
                <a:latin typeface="Arial" pitchFamily="-123" charset="0"/>
                <a:ea typeface="ヒラギノ角ゴ Pro W3" pitchFamily="-123" charset="-128"/>
                <a:cs typeface="ヒラギノ角ゴ Pro W3" pitchFamily="-123" charset="-128"/>
              </a:rPr>
              <a:t> </a:t>
            </a:r>
            <a:br>
              <a:rPr lang="en-US" dirty="0">
                <a:latin typeface="Arial" pitchFamily="-123" charset="0"/>
                <a:ea typeface="ヒラギノ角ゴ Pro W3" pitchFamily="-123" charset="-128"/>
                <a:cs typeface="ヒラギノ角ゴ Pro W3" pitchFamily="-123" charset="-128"/>
              </a:rPr>
            </a:br>
            <a:r>
              <a:rPr lang="en-US" dirty="0">
                <a:latin typeface="Arial" pitchFamily="-123" charset="0"/>
                <a:ea typeface="ヒラギノ角ゴ Pro W3" pitchFamily="-123" charset="-128"/>
                <a:cs typeface="ヒラギノ角ゴ Pro W3" pitchFamily="-123" charset="-128"/>
              </a:rPr>
              <a:t>advertising, friends, trendy styles?</a:t>
            </a:r>
          </a:p>
          <a:p>
            <a:pPr marL="228600" indent="-228600" eaLnBrk="0" hangingPunct="0">
              <a:lnSpc>
                <a:spcPct val="120000"/>
              </a:lnSpc>
              <a:buFontTx/>
              <a:buChar char="•"/>
              <a:defRPr/>
            </a:pPr>
            <a:r>
              <a:rPr lang="en-US" dirty="0">
                <a:latin typeface="Arial" pitchFamily="-123" charset="0"/>
                <a:ea typeface="ヒラギノ角ゴ Pro W3" pitchFamily="-123" charset="-128"/>
                <a:cs typeface="ヒラギノ角ゴ Pro W3" pitchFamily="-123" charset="-128"/>
              </a:rPr>
              <a:t>Does the urge to buy die the next day?</a:t>
            </a:r>
          </a:p>
          <a:p>
            <a:pPr marL="228600" indent="-228600" eaLnBrk="0" hangingPunct="0">
              <a:lnSpc>
                <a:spcPct val="120000"/>
              </a:lnSpc>
              <a:buFontTx/>
              <a:buChar char="•"/>
              <a:defRPr/>
            </a:pPr>
            <a:r>
              <a:rPr lang="en-US" dirty="0">
                <a:latin typeface="Arial" pitchFamily="-123" charset="0"/>
                <a:ea typeface="ヒラギノ角ゴ Pro W3" pitchFamily="-123" charset="-128"/>
                <a:cs typeface="ヒラギノ角ゴ Pro W3" pitchFamily="-123" charset="-128"/>
              </a:rPr>
              <a:t>Do your purchases make you happier?</a:t>
            </a:r>
          </a:p>
          <a:p>
            <a:pPr marL="228600" indent="-228600" eaLnBrk="0" hangingPunct="0">
              <a:lnSpc>
                <a:spcPct val="120000"/>
              </a:lnSpc>
              <a:buFontTx/>
              <a:buChar char="•"/>
              <a:defRPr/>
            </a:pPr>
            <a:r>
              <a:rPr lang="en-US" dirty="0">
                <a:latin typeface="+mn-lt"/>
                <a:ea typeface="ヒラギノ角ゴ Pro W3" pitchFamily="-123" charset="-128"/>
                <a:cs typeface="ヒラギノ角ゴ Pro W3" pitchFamily="-123" charset="-128"/>
              </a:rPr>
              <a:t>What “needs” are now collecting dust?</a:t>
            </a:r>
          </a:p>
          <a:p>
            <a:pPr marL="228600" indent="-228600" eaLnBrk="0" hangingPunct="0">
              <a:lnSpc>
                <a:spcPct val="120000"/>
              </a:lnSpc>
              <a:buFontTx/>
              <a:buChar char="•"/>
              <a:defRPr/>
            </a:pPr>
            <a:r>
              <a:rPr lang="en-US" dirty="0">
                <a:latin typeface="Arial" pitchFamily="-123" charset="0"/>
                <a:ea typeface="ヒラギノ角ゴ Pro W3" pitchFamily="-123" charset="-128"/>
                <a:cs typeface="ヒラギノ角ゴ Pro W3" pitchFamily="-123" charset="-128"/>
              </a:rPr>
              <a:t>What can you learn to live without?</a:t>
            </a:r>
          </a:p>
        </p:txBody>
      </p:sp>
      <p:sp>
        <p:nvSpPr>
          <p:cNvPr id="34819" name="Rectangle 4"/>
          <p:cNvSpPr>
            <a:spLocks noChangeArrowheads="1"/>
          </p:cNvSpPr>
          <p:nvPr/>
        </p:nvSpPr>
        <p:spPr bwMode="auto">
          <a:xfrm>
            <a:off x="349250" y="1273175"/>
            <a:ext cx="18399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Questions to ask yourself</a:t>
            </a:r>
          </a:p>
        </p:txBody>
      </p:sp>
      <p:sp>
        <p:nvSpPr>
          <p:cNvPr id="34820" name="Text Box 5"/>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A233E613-441B-4FD3-9B76-627111EA7C9F}" type="slidenum">
              <a:rPr lang="en-US" altLang="en-US" sz="1600">
                <a:solidFill>
                  <a:srgbClr val="FF8000"/>
                </a:solidFill>
                <a:latin typeface="Arial Black" pitchFamily="34" charset="0"/>
              </a:rPr>
              <a:pPr algn="ctr">
                <a:spcBef>
                  <a:spcPct val="50000"/>
                </a:spcBef>
              </a:pPr>
              <a:t>33</a:t>
            </a:fld>
            <a:endParaRPr lang="en-US" altLang="en-US"/>
          </a:p>
        </p:txBody>
      </p:sp>
      <p:sp>
        <p:nvSpPr>
          <p:cNvPr id="34821" name="TextBox 7"/>
          <p:cNvSpPr txBox="1">
            <a:spLocks noChangeArrowheads="1"/>
          </p:cNvSpPr>
          <p:nvPr/>
        </p:nvSpPr>
        <p:spPr bwMode="auto">
          <a:xfrm>
            <a:off x="539750" y="339725"/>
            <a:ext cx="7997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sz="2000">
                <a:solidFill>
                  <a:srgbClr val="EC8203"/>
                </a:solidFill>
              </a:rPr>
              <a:t>MANAGING YOUR COST OF LIVING – NEEDS AND WANTS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2266950" y="1331913"/>
            <a:ext cx="6651625"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120000"/>
              </a:lnSpc>
              <a:buFontTx/>
              <a:buChar char="•"/>
            </a:pPr>
            <a:r>
              <a:rPr lang="en-US" altLang="en-US"/>
              <a:t>Avoid trips to stores and shopping malls </a:t>
            </a:r>
            <a:br>
              <a:rPr lang="en-US" altLang="en-US"/>
            </a:br>
            <a:r>
              <a:rPr lang="en-US" altLang="en-US"/>
              <a:t>and online buying sites.</a:t>
            </a:r>
          </a:p>
          <a:p>
            <a:pPr>
              <a:lnSpc>
                <a:spcPct val="120000"/>
              </a:lnSpc>
              <a:buFontTx/>
              <a:buChar char="•"/>
            </a:pPr>
            <a:r>
              <a:rPr lang="en-US" altLang="en-US"/>
              <a:t>Pay cash or cheque for purchases and only carry the cash you are wiling to spend.</a:t>
            </a:r>
          </a:p>
          <a:p>
            <a:pPr>
              <a:lnSpc>
                <a:spcPct val="120000"/>
              </a:lnSpc>
              <a:buFontTx/>
              <a:buChar char="•"/>
            </a:pPr>
            <a:r>
              <a:rPr lang="en-US" altLang="en-US"/>
              <a:t>Reduce available credit on your credit card and line of credit.</a:t>
            </a:r>
          </a:p>
          <a:p>
            <a:pPr>
              <a:lnSpc>
                <a:spcPct val="120000"/>
              </a:lnSpc>
              <a:buFontTx/>
              <a:buChar char="•"/>
            </a:pPr>
            <a:r>
              <a:rPr lang="en-US" altLang="en-US"/>
              <a:t>Leave credit cards at home.</a:t>
            </a:r>
          </a:p>
          <a:p>
            <a:pPr>
              <a:lnSpc>
                <a:spcPct val="120000"/>
              </a:lnSpc>
              <a:buFontTx/>
              <a:buChar char="•"/>
            </a:pPr>
            <a:r>
              <a:rPr lang="en-US" altLang="en-US"/>
              <a:t>Sleep on it and see if you still want it the </a:t>
            </a:r>
            <a:br>
              <a:rPr lang="en-US" altLang="en-US"/>
            </a:br>
            <a:r>
              <a:rPr lang="en-US" altLang="en-US"/>
              <a:t>next day.</a:t>
            </a:r>
          </a:p>
          <a:p>
            <a:pPr>
              <a:lnSpc>
                <a:spcPct val="120000"/>
              </a:lnSpc>
              <a:buFontTx/>
              <a:buChar char="•"/>
            </a:pPr>
            <a:r>
              <a:rPr lang="en-US" altLang="en-US"/>
              <a:t>Take baby steps and cut costs by increments.</a:t>
            </a:r>
          </a:p>
        </p:txBody>
      </p:sp>
      <p:sp>
        <p:nvSpPr>
          <p:cNvPr id="35843" name="Rectangle 4"/>
          <p:cNvSpPr>
            <a:spLocks noChangeArrowheads="1"/>
          </p:cNvSpPr>
          <p:nvPr/>
        </p:nvSpPr>
        <p:spPr bwMode="auto">
          <a:xfrm>
            <a:off x="349250" y="1273175"/>
            <a:ext cx="18399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Reduce impulse buying</a:t>
            </a:r>
          </a:p>
        </p:txBody>
      </p:sp>
      <p:sp>
        <p:nvSpPr>
          <p:cNvPr id="35844" name="Text Box 5"/>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4BC9153C-79D9-4BB5-97D4-0B8590FF00D4}" type="slidenum">
              <a:rPr lang="en-US" altLang="en-US" sz="1600">
                <a:solidFill>
                  <a:srgbClr val="FF8000"/>
                </a:solidFill>
                <a:latin typeface="Arial Black" pitchFamily="34" charset="0"/>
              </a:rPr>
              <a:pPr algn="ctr">
                <a:spcBef>
                  <a:spcPct val="50000"/>
                </a:spcBef>
              </a:pPr>
              <a:t>34</a:t>
            </a:fld>
            <a:endParaRPr lang="en-US" altLang="en-US"/>
          </a:p>
        </p:txBody>
      </p:sp>
      <p:sp>
        <p:nvSpPr>
          <p:cNvPr id="35845" name="TextBox 7"/>
          <p:cNvSpPr txBox="1">
            <a:spLocks noChangeArrowheads="1"/>
          </p:cNvSpPr>
          <p:nvPr/>
        </p:nvSpPr>
        <p:spPr bwMode="auto">
          <a:xfrm>
            <a:off x="539750" y="339725"/>
            <a:ext cx="7997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sz="2000">
                <a:solidFill>
                  <a:srgbClr val="EC8203"/>
                </a:solidFill>
              </a:rPr>
              <a:t>MANAGING YOUR COST OF LIVING – NEEDS AND WANTS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SectionPag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Box 5"/>
          <p:cNvSpPr txBox="1">
            <a:spLocks noChangeArrowheads="1"/>
          </p:cNvSpPr>
          <p:nvPr/>
        </p:nvSpPr>
        <p:spPr bwMode="auto">
          <a:xfrm>
            <a:off x="2154238" y="3233738"/>
            <a:ext cx="66659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sz="3600">
                <a:solidFill>
                  <a:srgbClr val="EC8203"/>
                </a:solidFill>
              </a:rPr>
              <a:t>CREDIT AND MANAGEMENT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1593850" y="2449513"/>
            <a:ext cx="622776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r>
              <a:rPr lang="en-US" altLang="en-US"/>
              <a:t>Paying your credit card bill just a couple of days after the due date won't affect your credit report. </a:t>
            </a:r>
          </a:p>
          <a:p>
            <a:endParaRPr lang="en-US" altLang="en-US"/>
          </a:p>
          <a:p>
            <a:r>
              <a:rPr lang="en-US" altLang="en-US"/>
              <a:t>True or false?</a:t>
            </a:r>
          </a:p>
        </p:txBody>
      </p:sp>
      <p:sp>
        <p:nvSpPr>
          <p:cNvPr id="37891" name="Text Box 6"/>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C8B63A70-AC9F-46EB-9A09-731C2A9E5A88}" type="slidenum">
              <a:rPr lang="en-US" altLang="en-US" sz="1600">
                <a:solidFill>
                  <a:srgbClr val="FF8000"/>
                </a:solidFill>
                <a:latin typeface="Arial Black" pitchFamily="34" charset="0"/>
              </a:rPr>
              <a:pPr algn="ctr">
                <a:spcBef>
                  <a:spcPct val="50000"/>
                </a:spcBef>
              </a:pPr>
              <a:t>36</a:t>
            </a:fld>
            <a:endParaRPr lang="en-US" altLang="en-US"/>
          </a:p>
        </p:txBody>
      </p:sp>
      <p:sp>
        <p:nvSpPr>
          <p:cNvPr id="37892" name="TextBox 6"/>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CREDIT AND MANAGEMENT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6"/>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A3DC9227-B47C-444F-B174-99C6864F6A79}" type="slidenum">
              <a:rPr lang="en-US" altLang="en-US" sz="1600">
                <a:solidFill>
                  <a:srgbClr val="FF8000"/>
                </a:solidFill>
                <a:latin typeface="Arial Black" pitchFamily="34" charset="0"/>
              </a:rPr>
              <a:pPr algn="ctr">
                <a:spcBef>
                  <a:spcPct val="50000"/>
                </a:spcBef>
              </a:pPr>
              <a:t>37</a:t>
            </a:fld>
            <a:endParaRPr lang="en-US" altLang="en-US"/>
          </a:p>
        </p:txBody>
      </p:sp>
      <p:sp>
        <p:nvSpPr>
          <p:cNvPr id="38915" name="Rectangle 4"/>
          <p:cNvSpPr>
            <a:spLocks noChangeArrowheads="1"/>
          </p:cNvSpPr>
          <p:nvPr/>
        </p:nvSpPr>
        <p:spPr bwMode="auto">
          <a:xfrm>
            <a:off x="1612900" y="2268538"/>
            <a:ext cx="61849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r>
              <a:rPr lang="en-US" altLang="en-US"/>
              <a:t>All credit cards have the same grace period (also known as an interest-free period).</a:t>
            </a:r>
          </a:p>
          <a:p>
            <a:endParaRPr lang="en-US" altLang="en-US"/>
          </a:p>
          <a:p>
            <a:r>
              <a:rPr lang="en-US" altLang="en-US"/>
              <a:t>True or false?</a:t>
            </a:r>
          </a:p>
        </p:txBody>
      </p:sp>
      <p:sp>
        <p:nvSpPr>
          <p:cNvPr id="38916" name="TextBox 6"/>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CREDIT AND MANAGEMENT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1117600" y="2309813"/>
            <a:ext cx="7262813"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r>
              <a:rPr lang="en-US" altLang="en-US"/>
              <a:t>Last month, your credit card balance was zero. This month, your statement shows that you made a $500 purchase. If you pay off $400 by the due date, you will be charged interest only on the $100 left to pay.</a:t>
            </a:r>
          </a:p>
          <a:p>
            <a:endParaRPr lang="en-US" altLang="en-US"/>
          </a:p>
          <a:p>
            <a:r>
              <a:rPr lang="en-US" altLang="en-US"/>
              <a:t>True or false?</a:t>
            </a:r>
          </a:p>
        </p:txBody>
      </p:sp>
      <p:sp>
        <p:nvSpPr>
          <p:cNvPr id="39939" name="Text Box 5"/>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061B7953-FD41-4196-8C69-A1CAA7B3B5B7}" type="slidenum">
              <a:rPr lang="en-US" altLang="en-US" sz="1600">
                <a:solidFill>
                  <a:srgbClr val="FF8000"/>
                </a:solidFill>
                <a:latin typeface="Arial Black" pitchFamily="34" charset="0"/>
              </a:rPr>
              <a:pPr algn="ctr">
                <a:spcBef>
                  <a:spcPct val="50000"/>
                </a:spcBef>
              </a:pPr>
              <a:t>38</a:t>
            </a:fld>
            <a:endParaRPr lang="en-US" altLang="en-US"/>
          </a:p>
        </p:txBody>
      </p:sp>
      <p:sp>
        <p:nvSpPr>
          <p:cNvPr id="39940" name="TextBox 6"/>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CREDIT AND MANAGEMENT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2266950" y="1331913"/>
            <a:ext cx="6227763" cy="412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110000"/>
              </a:lnSpc>
              <a:buFontTx/>
              <a:buChar char="•"/>
            </a:pPr>
            <a:r>
              <a:rPr lang="en-US" altLang="en-US"/>
              <a:t>How to manage your spending </a:t>
            </a:r>
            <a:br>
              <a:rPr lang="en-US" altLang="en-US"/>
            </a:br>
            <a:r>
              <a:rPr lang="en-US" altLang="en-US"/>
              <a:t>and prepare a realistic budget.</a:t>
            </a:r>
          </a:p>
          <a:p>
            <a:pPr>
              <a:lnSpc>
                <a:spcPct val="110000"/>
              </a:lnSpc>
              <a:buFontTx/>
              <a:buChar char="•"/>
            </a:pPr>
            <a:r>
              <a:rPr lang="en-US" altLang="en-US"/>
              <a:t>Ways to save.</a:t>
            </a:r>
          </a:p>
          <a:p>
            <a:pPr>
              <a:lnSpc>
                <a:spcPct val="110000"/>
              </a:lnSpc>
              <a:buFontTx/>
              <a:buChar char="•"/>
            </a:pPr>
            <a:r>
              <a:rPr lang="en-US" altLang="en-US"/>
              <a:t>How to manage credit.</a:t>
            </a:r>
          </a:p>
          <a:p>
            <a:pPr>
              <a:lnSpc>
                <a:spcPct val="110000"/>
              </a:lnSpc>
              <a:buFontTx/>
              <a:buChar char="•"/>
            </a:pPr>
            <a:r>
              <a:rPr lang="en-US" altLang="en-US"/>
              <a:t>How to pay off debt.</a:t>
            </a:r>
          </a:p>
          <a:p>
            <a:pPr>
              <a:lnSpc>
                <a:spcPct val="110000"/>
              </a:lnSpc>
              <a:buFontTx/>
              <a:buChar char="•"/>
            </a:pPr>
            <a:r>
              <a:rPr lang="en-US" altLang="en-US"/>
              <a:t>How to invest to make your money work </a:t>
            </a:r>
            <a:br>
              <a:rPr lang="en-US" altLang="en-US"/>
            </a:br>
            <a:r>
              <a:rPr lang="en-US" altLang="en-US"/>
              <a:t>for you.</a:t>
            </a:r>
          </a:p>
          <a:p>
            <a:pPr>
              <a:lnSpc>
                <a:spcPct val="110000"/>
              </a:lnSpc>
              <a:buFontTx/>
              <a:buChar char="•"/>
            </a:pPr>
            <a:r>
              <a:rPr lang="en-US" altLang="en-US"/>
              <a:t>How to plan to reach your own </a:t>
            </a:r>
            <a:br>
              <a:rPr lang="en-US" altLang="en-US"/>
            </a:br>
            <a:r>
              <a:rPr lang="en-US" altLang="en-US"/>
              <a:t>financial goal.</a:t>
            </a:r>
          </a:p>
          <a:p>
            <a:pPr>
              <a:lnSpc>
                <a:spcPct val="110000"/>
              </a:lnSpc>
              <a:buFontTx/>
              <a:buChar char="•"/>
            </a:pPr>
            <a:r>
              <a:rPr lang="en-US" altLang="en-US"/>
              <a:t>How to protect yourself from fraud.</a:t>
            </a:r>
          </a:p>
        </p:txBody>
      </p:sp>
      <p:sp>
        <p:nvSpPr>
          <p:cNvPr id="6147" name="Rectangle 4"/>
          <p:cNvSpPr>
            <a:spLocks noChangeArrowheads="1"/>
          </p:cNvSpPr>
          <p:nvPr/>
        </p:nvSpPr>
        <p:spPr bwMode="auto">
          <a:xfrm>
            <a:off x="349250" y="1273175"/>
            <a:ext cx="18399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What you will learn during this workshop</a:t>
            </a:r>
          </a:p>
        </p:txBody>
      </p:sp>
      <p:sp>
        <p:nvSpPr>
          <p:cNvPr id="6148" name="Text Box 5"/>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r>
              <a:rPr lang="en-US" altLang="en-US" sz="1600">
                <a:solidFill>
                  <a:srgbClr val="FF8000"/>
                </a:solidFill>
                <a:latin typeface="Arial Black" pitchFamily="34" charset="0"/>
              </a:rPr>
              <a:t>3</a:t>
            </a:r>
            <a:endParaRPr lang="en-US" altLang="en-US"/>
          </a:p>
        </p:txBody>
      </p:sp>
      <p:sp>
        <p:nvSpPr>
          <p:cNvPr id="6149" name="TextBox 7"/>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INTRODUCTION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5"/>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1220293E-EF43-47CF-BF7D-6D11608B7BAD}" type="slidenum">
              <a:rPr lang="en-US" altLang="en-US" sz="1600">
                <a:solidFill>
                  <a:srgbClr val="FF8000"/>
                </a:solidFill>
                <a:latin typeface="Arial Black" pitchFamily="34" charset="0"/>
              </a:rPr>
              <a:pPr algn="ctr">
                <a:spcBef>
                  <a:spcPct val="50000"/>
                </a:spcBef>
              </a:pPr>
              <a:t>39</a:t>
            </a:fld>
            <a:endParaRPr lang="en-US" altLang="en-US"/>
          </a:p>
        </p:txBody>
      </p:sp>
      <p:sp>
        <p:nvSpPr>
          <p:cNvPr id="91139" name="Rectangle 4"/>
          <p:cNvSpPr>
            <a:spLocks noChangeArrowheads="1"/>
          </p:cNvSpPr>
          <p:nvPr/>
        </p:nvSpPr>
        <p:spPr bwMode="auto">
          <a:xfrm>
            <a:off x="876300" y="2198688"/>
            <a:ext cx="7581900" cy="2678112"/>
          </a:xfrm>
          <a:prstGeom prst="rect">
            <a:avLst/>
          </a:prstGeom>
          <a:noFill/>
          <a:ln w="9525">
            <a:noFill/>
            <a:miter lim="800000"/>
            <a:headEnd/>
            <a:tailEnd/>
          </a:ln>
        </p:spPr>
        <p:txBody>
          <a:bodyPr>
            <a:spAutoFit/>
          </a:bodyPr>
          <a:lstStyle/>
          <a:p>
            <a:pPr eaLnBrk="0" hangingPunct="0">
              <a:defRPr/>
            </a:pPr>
            <a:r>
              <a:rPr lang="en-US" dirty="0">
                <a:latin typeface="+mn-lt"/>
                <a:ea typeface="ヒラギノ角ゴ Pro W3" pitchFamily="-123" charset="-128"/>
                <a:cs typeface="ヒラギノ角ゴ Pro W3" pitchFamily="-123" charset="-128"/>
              </a:rPr>
              <a:t>If you use your credit card to take money out as a “cash advance”, you don’t have to pay interest on the amount you’ve withdrawn as long as you pay your credit card bill in full by the due date on your statement.</a:t>
            </a:r>
          </a:p>
          <a:p>
            <a:pPr eaLnBrk="0" hangingPunct="0">
              <a:defRPr/>
            </a:pPr>
            <a:endParaRPr lang="en-US" dirty="0">
              <a:latin typeface="+mn-lt"/>
              <a:ea typeface="ヒラギノ角ゴ Pro W3" pitchFamily="-123" charset="-128"/>
              <a:cs typeface="ヒラギノ角ゴ Pro W3" pitchFamily="-123" charset="-128"/>
            </a:endParaRPr>
          </a:p>
          <a:p>
            <a:pPr eaLnBrk="0" hangingPunct="0">
              <a:defRPr/>
            </a:pPr>
            <a:r>
              <a:rPr lang="en-US" dirty="0">
                <a:latin typeface="+mn-lt"/>
                <a:ea typeface="ヒラギノ角ゴ Pro W3" pitchFamily="-123" charset="-128"/>
                <a:cs typeface="ヒラギノ角ゴ Pro W3" pitchFamily="-123" charset="-128"/>
              </a:rPr>
              <a:t>True or false?</a:t>
            </a:r>
          </a:p>
        </p:txBody>
      </p:sp>
      <p:sp>
        <p:nvSpPr>
          <p:cNvPr id="40964" name="TextBox 6"/>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CREDIT AND MANAGEMENT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2266950" y="1331913"/>
            <a:ext cx="6227763"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r>
              <a:rPr lang="en-US" altLang="en-US"/>
              <a:t>Without a good credit history</a:t>
            </a:r>
            <a:r>
              <a:rPr lang="en-US" altLang="en-US">
                <a:latin typeface="HelveticaNeueLT Pro 55 Roman"/>
              </a:rPr>
              <a:t>…</a:t>
            </a:r>
            <a:endParaRPr lang="en-US" altLang="en-US"/>
          </a:p>
          <a:p>
            <a:endParaRPr lang="en-CA" altLang="en-US"/>
          </a:p>
          <a:p>
            <a:pPr>
              <a:lnSpc>
                <a:spcPct val="110000"/>
              </a:lnSpc>
              <a:buFont typeface="Arial" pitchFamily="34" charset="0"/>
              <a:buAutoNum type="alphaLcParenR"/>
            </a:pPr>
            <a:r>
              <a:rPr lang="en-CA" altLang="en-US"/>
              <a:t>Your bank may charge you higher </a:t>
            </a:r>
            <a:br>
              <a:rPr lang="en-CA" altLang="en-US"/>
            </a:br>
            <a:r>
              <a:rPr lang="en-CA" altLang="en-US"/>
              <a:t>interest rates on a personal loan for a car, house, etc.</a:t>
            </a:r>
          </a:p>
          <a:p>
            <a:pPr>
              <a:lnSpc>
                <a:spcPct val="110000"/>
              </a:lnSpc>
              <a:buFont typeface="Arial" pitchFamily="34" charset="0"/>
              <a:buAutoNum type="alphaLcParenR"/>
            </a:pPr>
            <a:r>
              <a:rPr lang="en-CA" altLang="en-US"/>
              <a:t>Your bank may refuse to give you a loan.</a:t>
            </a:r>
          </a:p>
          <a:p>
            <a:pPr>
              <a:lnSpc>
                <a:spcPct val="110000"/>
              </a:lnSpc>
              <a:buFont typeface="Arial" pitchFamily="34" charset="0"/>
              <a:buAutoNum type="alphaLcParenR"/>
            </a:pPr>
            <a:r>
              <a:rPr lang="en-CA" altLang="en-US"/>
              <a:t>You might not be able to get a lease on </a:t>
            </a:r>
            <a:br>
              <a:rPr lang="en-CA" altLang="en-US"/>
            </a:br>
            <a:r>
              <a:rPr lang="en-CA" altLang="en-US"/>
              <a:t>an apartment.</a:t>
            </a:r>
          </a:p>
          <a:p>
            <a:pPr>
              <a:lnSpc>
                <a:spcPct val="110000"/>
              </a:lnSpc>
              <a:buFont typeface="Arial" pitchFamily="34" charset="0"/>
              <a:buAutoNum type="alphaLcParenR"/>
            </a:pPr>
            <a:r>
              <a:rPr lang="en-CA" altLang="en-US"/>
              <a:t>A and B only.</a:t>
            </a:r>
          </a:p>
          <a:p>
            <a:pPr>
              <a:lnSpc>
                <a:spcPct val="110000"/>
              </a:lnSpc>
              <a:buFont typeface="Arial" pitchFamily="34" charset="0"/>
              <a:buAutoNum type="alphaLcParenR"/>
            </a:pPr>
            <a:r>
              <a:rPr lang="en-CA" altLang="en-US"/>
              <a:t>All of the above.</a:t>
            </a:r>
          </a:p>
        </p:txBody>
      </p:sp>
      <p:sp>
        <p:nvSpPr>
          <p:cNvPr id="41987" name="Text Box 5"/>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5262E4E4-D465-43E7-A57A-EFC5F89830ED}" type="slidenum">
              <a:rPr lang="en-US" altLang="en-US" sz="1600">
                <a:solidFill>
                  <a:srgbClr val="FF8000"/>
                </a:solidFill>
                <a:latin typeface="Arial Black" pitchFamily="34" charset="0"/>
              </a:rPr>
              <a:pPr algn="ctr">
                <a:spcBef>
                  <a:spcPct val="50000"/>
                </a:spcBef>
              </a:pPr>
              <a:t>40</a:t>
            </a:fld>
            <a:endParaRPr lang="en-US" altLang="en-US"/>
          </a:p>
        </p:txBody>
      </p:sp>
      <p:sp>
        <p:nvSpPr>
          <p:cNvPr id="41988" name="TextBox 6"/>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CREDIT AND MANAGEMENT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
          <p:cNvSpPr txBox="1">
            <a:spLocks noChangeArrowheads="1"/>
          </p:cNvSpPr>
          <p:nvPr/>
        </p:nvSpPr>
        <p:spPr bwMode="auto">
          <a:xfrm>
            <a:off x="2266950" y="1331913"/>
            <a:ext cx="62277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buFontTx/>
              <a:buChar char="•"/>
            </a:pPr>
            <a:r>
              <a:rPr lang="en-US" altLang="en-US"/>
              <a:t>Pay the balance in full each month.</a:t>
            </a:r>
          </a:p>
          <a:p>
            <a:pPr>
              <a:buFontTx/>
              <a:buChar char="•"/>
            </a:pPr>
            <a:r>
              <a:rPr lang="en-US" altLang="en-US"/>
              <a:t>If you can</a:t>
            </a:r>
            <a:r>
              <a:rPr lang="en-US" altLang="en-US">
                <a:latin typeface="HelveticaNeueLT Pro 55 Roman"/>
              </a:rPr>
              <a:t>’</a:t>
            </a:r>
            <a:r>
              <a:rPr lang="en-US" altLang="en-US"/>
              <a:t>t pay it in full, pay as much </a:t>
            </a:r>
            <a:br>
              <a:rPr lang="en-US" altLang="en-US"/>
            </a:br>
            <a:r>
              <a:rPr lang="en-US" altLang="en-US"/>
              <a:t>as you can.</a:t>
            </a:r>
          </a:p>
          <a:p>
            <a:pPr>
              <a:buFontTx/>
              <a:buChar char="•"/>
            </a:pPr>
            <a:r>
              <a:rPr lang="en-US" altLang="en-US"/>
              <a:t>Don</a:t>
            </a:r>
            <a:r>
              <a:rPr lang="en-US" altLang="en-US">
                <a:latin typeface="HelveticaNeueLT Pro 55 Roman"/>
              </a:rPr>
              <a:t>’</a:t>
            </a:r>
            <a:r>
              <a:rPr lang="en-US" altLang="en-US"/>
              <a:t>t make only the minimum payment.</a:t>
            </a:r>
          </a:p>
          <a:p>
            <a:pPr>
              <a:buFontTx/>
              <a:buChar char="•"/>
            </a:pPr>
            <a:r>
              <a:rPr lang="en-US" altLang="en-US"/>
              <a:t>If you always carry a balance, get a </a:t>
            </a:r>
            <a:br>
              <a:rPr lang="en-US" altLang="en-US"/>
            </a:br>
            <a:r>
              <a:rPr lang="en-US" altLang="en-US"/>
              <a:t>low-rate card.</a:t>
            </a:r>
          </a:p>
          <a:p>
            <a:pPr>
              <a:buFontTx/>
              <a:buChar char="•"/>
            </a:pPr>
            <a:r>
              <a:rPr lang="en-US" altLang="en-US"/>
              <a:t>Transfer the balance to a line of credit </a:t>
            </a:r>
            <a:br>
              <a:rPr lang="en-US" altLang="en-US"/>
            </a:br>
            <a:r>
              <a:rPr lang="en-US" altLang="en-US"/>
              <a:t>with a lower rate.</a:t>
            </a:r>
          </a:p>
          <a:p>
            <a:pPr>
              <a:buFontTx/>
              <a:buChar char="•"/>
            </a:pPr>
            <a:r>
              <a:rPr lang="en-US" altLang="en-US"/>
              <a:t>Pay a few days </a:t>
            </a:r>
            <a:r>
              <a:rPr lang="en-US" altLang="en-US" i="1"/>
              <a:t>before </a:t>
            </a:r>
            <a:r>
              <a:rPr lang="en-US" altLang="en-US"/>
              <a:t>the due date.</a:t>
            </a:r>
            <a:endParaRPr lang="en-CA" altLang="en-US"/>
          </a:p>
        </p:txBody>
      </p:sp>
      <p:sp>
        <p:nvSpPr>
          <p:cNvPr id="43011" name="Rectangle 4"/>
          <p:cNvSpPr>
            <a:spLocks noChangeArrowheads="1"/>
          </p:cNvSpPr>
          <p:nvPr/>
        </p:nvSpPr>
        <p:spPr bwMode="auto">
          <a:xfrm>
            <a:off x="349250" y="1273175"/>
            <a:ext cx="18399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How to stay out of trouble</a:t>
            </a:r>
          </a:p>
        </p:txBody>
      </p:sp>
      <p:sp>
        <p:nvSpPr>
          <p:cNvPr id="43012" name="Text Box 5"/>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E40E33F7-04CF-4306-B942-1741BA391A08}" type="slidenum">
              <a:rPr lang="en-US" altLang="en-US" sz="1600">
                <a:solidFill>
                  <a:srgbClr val="FF8000"/>
                </a:solidFill>
                <a:latin typeface="Arial Black" pitchFamily="34" charset="0"/>
              </a:rPr>
              <a:pPr algn="ctr">
                <a:spcBef>
                  <a:spcPct val="50000"/>
                </a:spcBef>
              </a:pPr>
              <a:t>41</a:t>
            </a:fld>
            <a:endParaRPr lang="en-US" altLang="en-US"/>
          </a:p>
        </p:txBody>
      </p:sp>
      <p:sp>
        <p:nvSpPr>
          <p:cNvPr id="43013" name="TextBox 7"/>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CREDIT AND MANAGEMENT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2266950" y="1331913"/>
            <a:ext cx="6227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buFontTx/>
              <a:buChar char="•"/>
            </a:pPr>
            <a:r>
              <a:rPr lang="en-US" altLang="en-US"/>
              <a:t>Initial balance: $3,000</a:t>
            </a:r>
          </a:p>
          <a:p>
            <a:pPr>
              <a:buFontTx/>
              <a:buChar char="•"/>
            </a:pPr>
            <a:r>
              <a:rPr lang="en-US" altLang="en-US"/>
              <a:t>Interest rate: 18%</a:t>
            </a:r>
            <a:endParaRPr lang="en-CA" altLang="en-US"/>
          </a:p>
        </p:txBody>
      </p:sp>
      <p:sp>
        <p:nvSpPr>
          <p:cNvPr id="44035" name="Rectangle 4"/>
          <p:cNvSpPr>
            <a:spLocks noChangeArrowheads="1"/>
          </p:cNvSpPr>
          <p:nvPr/>
        </p:nvSpPr>
        <p:spPr bwMode="auto">
          <a:xfrm>
            <a:off x="349250" y="1273175"/>
            <a:ext cx="18399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Minimum vs. fixed payments</a:t>
            </a:r>
          </a:p>
        </p:txBody>
      </p:sp>
      <p:sp>
        <p:nvSpPr>
          <p:cNvPr id="44036" name="Text Box 5"/>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82419ADF-29AD-41DE-B7CB-E65334DA4409}" type="slidenum">
              <a:rPr lang="en-US" altLang="en-US" sz="1600">
                <a:solidFill>
                  <a:srgbClr val="FF8000"/>
                </a:solidFill>
                <a:latin typeface="Arial Black" pitchFamily="34" charset="0"/>
              </a:rPr>
              <a:pPr algn="ctr">
                <a:spcBef>
                  <a:spcPct val="50000"/>
                </a:spcBef>
              </a:pPr>
              <a:t>42</a:t>
            </a:fld>
            <a:endParaRPr lang="en-US" altLang="en-US"/>
          </a:p>
        </p:txBody>
      </p:sp>
      <p:pic>
        <p:nvPicPr>
          <p:cNvPr id="44037" name="Picture 8" descr="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9200" y="2466975"/>
            <a:ext cx="5410200"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TextBox 8"/>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CREDIT AND MANAGEMENT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2266950" y="1331913"/>
            <a:ext cx="6227763"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230188" indent="-230188" eaLnBrk="0" hangingPunct="0">
              <a:defRPr sz="2400">
                <a:solidFill>
                  <a:schemeClr val="tx1"/>
                </a:solidFill>
                <a:latin typeface="Arial" pitchFamily="34" charset="0"/>
                <a:ea typeface="ヒラギノ角ゴ Pro W3"/>
                <a:cs typeface="ヒラギノ角ゴ Pro W3"/>
              </a:defRPr>
            </a:lvl2pPr>
            <a:lvl3pPr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buFontTx/>
              <a:buChar char="•"/>
            </a:pPr>
            <a:r>
              <a:rPr lang="en-US" altLang="en-US"/>
              <a:t>Shop around. </a:t>
            </a:r>
          </a:p>
          <a:p>
            <a:pPr lvl="1">
              <a:buFontTx/>
              <a:buChar char="•"/>
            </a:pPr>
            <a:r>
              <a:rPr lang="en-US" altLang="en-US"/>
              <a:t>Compare interest rates. Don</a:t>
            </a:r>
            <a:r>
              <a:rPr lang="en-US" altLang="en-US">
                <a:latin typeface="HelveticaNeueLT Pro 55 Roman"/>
              </a:rPr>
              <a:t>’</a:t>
            </a:r>
            <a:r>
              <a:rPr lang="en-US" altLang="en-US"/>
              <a:t>t accept </a:t>
            </a:r>
            <a:br>
              <a:rPr lang="en-US" altLang="en-US"/>
            </a:br>
            <a:r>
              <a:rPr lang="en-US" altLang="en-US"/>
              <a:t>your first offer.</a:t>
            </a:r>
          </a:p>
          <a:p>
            <a:pPr>
              <a:buFontTx/>
              <a:buChar char="•"/>
            </a:pPr>
            <a:r>
              <a:rPr lang="en-US" altLang="en-US"/>
              <a:t>Keep within your budget. </a:t>
            </a:r>
          </a:p>
          <a:p>
            <a:pPr lvl="1">
              <a:buFontTx/>
              <a:buChar char="•"/>
            </a:pPr>
            <a:r>
              <a:rPr lang="en-US" altLang="en-US"/>
              <a:t>Borrow only what you can afford to pay </a:t>
            </a:r>
            <a:br>
              <a:rPr lang="en-US" altLang="en-US"/>
            </a:br>
            <a:r>
              <a:rPr lang="en-US" altLang="en-US"/>
              <a:t>back regularly and on time.</a:t>
            </a:r>
          </a:p>
          <a:p>
            <a:pPr>
              <a:buFontTx/>
              <a:buChar char="•"/>
            </a:pPr>
            <a:r>
              <a:rPr lang="en-US" altLang="en-US"/>
              <a:t>Pay back more and pay more often. </a:t>
            </a:r>
          </a:p>
          <a:p>
            <a:pPr lvl="1">
              <a:buFontTx/>
              <a:buChar char="•"/>
            </a:pPr>
            <a:r>
              <a:rPr lang="en-US" altLang="en-US"/>
              <a:t>Additional payments mean you</a:t>
            </a:r>
            <a:r>
              <a:rPr lang="en-US" altLang="en-US">
                <a:latin typeface="HelveticaNeueLT Pro 55 Roman"/>
              </a:rPr>
              <a:t>’</a:t>
            </a:r>
            <a:r>
              <a:rPr lang="en-US" altLang="en-US"/>
              <a:t>ll pay it off sooner and pay less interest.</a:t>
            </a:r>
          </a:p>
          <a:p>
            <a:pPr lvl="2"/>
            <a:endParaRPr lang="en-CA" altLang="en-US"/>
          </a:p>
        </p:txBody>
      </p:sp>
      <p:sp>
        <p:nvSpPr>
          <p:cNvPr id="45059" name="Text Box 5"/>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BE7DEE14-B8AA-40B5-9411-035ABB1F1C00}" type="slidenum">
              <a:rPr lang="en-US" altLang="en-US" sz="1600">
                <a:solidFill>
                  <a:srgbClr val="FF8000"/>
                </a:solidFill>
                <a:latin typeface="Arial Black" pitchFamily="34" charset="0"/>
              </a:rPr>
              <a:pPr algn="ctr">
                <a:spcBef>
                  <a:spcPct val="50000"/>
                </a:spcBef>
              </a:pPr>
              <a:t>43</a:t>
            </a:fld>
            <a:endParaRPr lang="en-US" altLang="en-US"/>
          </a:p>
        </p:txBody>
      </p:sp>
      <p:sp>
        <p:nvSpPr>
          <p:cNvPr id="45060" name="Rectangle 4"/>
          <p:cNvSpPr>
            <a:spLocks noChangeArrowheads="1"/>
          </p:cNvSpPr>
          <p:nvPr/>
        </p:nvSpPr>
        <p:spPr bwMode="auto">
          <a:xfrm>
            <a:off x="412750" y="1362075"/>
            <a:ext cx="18399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Tips for managing debt</a:t>
            </a:r>
          </a:p>
        </p:txBody>
      </p:sp>
      <p:sp>
        <p:nvSpPr>
          <p:cNvPr id="45061" name="TextBox 7"/>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CREDIT AND MANAGEMENT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3"/>
          <p:cNvSpPr txBox="1">
            <a:spLocks noChangeArrowheads="1"/>
          </p:cNvSpPr>
          <p:nvPr/>
        </p:nvSpPr>
        <p:spPr bwMode="auto">
          <a:xfrm>
            <a:off x="2051050" y="1306513"/>
            <a:ext cx="687705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685800" indent="-228600" eaLnBrk="0" hangingPunct="0">
              <a:defRPr sz="2400">
                <a:solidFill>
                  <a:schemeClr val="tx1"/>
                </a:solidFill>
                <a:latin typeface="Arial" pitchFamily="34" charset="0"/>
                <a:ea typeface="ヒラギノ角ゴ Pro W3"/>
                <a:cs typeface="ヒラギノ角ゴ Pro W3"/>
              </a:defRPr>
            </a:lvl2pPr>
            <a:lvl3pPr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buFontTx/>
              <a:buChar char="•"/>
            </a:pPr>
            <a:r>
              <a:rPr lang="en-CA" altLang="en-US"/>
              <a:t>For students in financial needs</a:t>
            </a:r>
          </a:p>
          <a:p>
            <a:pPr>
              <a:buFontTx/>
              <a:buChar char="•"/>
            </a:pPr>
            <a:r>
              <a:rPr lang="fr-CA" altLang="en-US"/>
              <a:t>Interest-free while you are enrolled in post-secondary education</a:t>
            </a:r>
          </a:p>
          <a:p>
            <a:pPr>
              <a:buFontTx/>
              <a:buChar char="•"/>
            </a:pPr>
            <a:r>
              <a:rPr lang="fr-CA" altLang="en-US"/>
              <a:t>Become payable 6 months after you leave </a:t>
            </a:r>
            <a:br>
              <a:rPr lang="fr-CA" altLang="en-US"/>
            </a:br>
            <a:r>
              <a:rPr lang="fr-CA" altLang="en-US"/>
              <a:t>your studies</a:t>
            </a:r>
          </a:p>
          <a:p>
            <a:pPr>
              <a:buFontTx/>
              <a:buChar char="•"/>
            </a:pPr>
            <a:r>
              <a:rPr lang="fr-CA" altLang="en-US"/>
              <a:t>Apply for this federal support through your provincial or territorial student assistance office</a:t>
            </a:r>
          </a:p>
          <a:p>
            <a:pPr>
              <a:buFontTx/>
              <a:buChar char="•"/>
            </a:pPr>
            <a:r>
              <a:rPr lang="fr-CA" altLang="en-US"/>
              <a:t>For more information, visit </a:t>
            </a:r>
            <a:r>
              <a:rPr lang="fr-CA" altLang="en-US">
                <a:hlinkClick r:id="rId3"/>
              </a:rPr>
              <a:t>www.CanLearn.ca</a:t>
            </a:r>
            <a:endParaRPr lang="fr-CA" altLang="en-US"/>
          </a:p>
          <a:p>
            <a:pPr>
              <a:buFontTx/>
              <a:buChar char="•"/>
            </a:pPr>
            <a:endParaRPr lang="fr-CA" altLang="en-US" sz="2000"/>
          </a:p>
          <a:p>
            <a:pPr lvl="1">
              <a:buFontTx/>
              <a:buChar char="•"/>
            </a:pPr>
            <a:endParaRPr lang="en-US" altLang="en-US" sz="2000"/>
          </a:p>
          <a:p>
            <a:pPr lvl="2"/>
            <a:endParaRPr lang="en-CA" altLang="en-US"/>
          </a:p>
        </p:txBody>
      </p:sp>
      <p:sp>
        <p:nvSpPr>
          <p:cNvPr id="46083" name="Text Box 5"/>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51DA13D6-B2AA-48A3-8164-AC1BCD0E699D}" type="slidenum">
              <a:rPr lang="en-US" altLang="en-US" sz="1600">
                <a:solidFill>
                  <a:srgbClr val="FF8000"/>
                </a:solidFill>
                <a:latin typeface="Arial Black" pitchFamily="34" charset="0"/>
              </a:rPr>
              <a:pPr algn="ctr">
                <a:spcBef>
                  <a:spcPct val="50000"/>
                </a:spcBef>
              </a:pPr>
              <a:t>44</a:t>
            </a:fld>
            <a:endParaRPr lang="en-US" altLang="en-US"/>
          </a:p>
        </p:txBody>
      </p:sp>
      <p:sp>
        <p:nvSpPr>
          <p:cNvPr id="46084" name="Rectangle 4"/>
          <p:cNvSpPr>
            <a:spLocks noChangeArrowheads="1"/>
          </p:cNvSpPr>
          <p:nvPr/>
        </p:nvSpPr>
        <p:spPr bwMode="auto">
          <a:xfrm>
            <a:off x="260350" y="1311275"/>
            <a:ext cx="18399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Canada Student Loans</a:t>
            </a:r>
            <a:br>
              <a:rPr lang="en-US" altLang="en-US" b="1"/>
            </a:br>
            <a:r>
              <a:rPr lang="en-US" altLang="en-US" b="1"/>
              <a:t>Program</a:t>
            </a:r>
          </a:p>
        </p:txBody>
      </p:sp>
      <p:sp>
        <p:nvSpPr>
          <p:cNvPr id="46085" name="TextBox 7"/>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CREDIT AND MANAGEMENT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349250" y="1273175"/>
            <a:ext cx="18399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Student Debt Calculator</a:t>
            </a:r>
            <a:endParaRPr lang="en-US" altLang="en-US"/>
          </a:p>
        </p:txBody>
      </p:sp>
      <p:sp>
        <p:nvSpPr>
          <p:cNvPr id="47107" name="Text Box 7"/>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EEB5A992-E5BF-4296-8F30-D4ED6E006AA2}" type="slidenum">
              <a:rPr lang="en-US" altLang="en-US" sz="1600">
                <a:solidFill>
                  <a:srgbClr val="FF8000"/>
                </a:solidFill>
                <a:latin typeface="Arial Black" pitchFamily="34" charset="0"/>
              </a:rPr>
              <a:pPr algn="ctr">
                <a:spcBef>
                  <a:spcPct val="50000"/>
                </a:spcBef>
              </a:pPr>
              <a:t>45</a:t>
            </a:fld>
            <a:endParaRPr lang="en-US" altLang="en-US"/>
          </a:p>
        </p:txBody>
      </p:sp>
      <p:pic>
        <p:nvPicPr>
          <p:cNvPr id="47108" name="Picture 7" descr="Slide 43(new).JPG"/>
          <p:cNvPicPr>
            <a:picLocks noChangeAspect="1"/>
          </p:cNvPicPr>
          <p:nvPr/>
        </p:nvPicPr>
        <p:blipFill>
          <a:blip r:embed="rId3">
            <a:extLst>
              <a:ext uri="{28A0092B-C50C-407E-A947-70E740481C1C}">
                <a14:useLocalDpi xmlns:a14="http://schemas.microsoft.com/office/drawing/2010/main" val="0"/>
              </a:ext>
            </a:extLst>
          </a:blip>
          <a:srcRect l="3726" t="11250" r="3925" b="6805"/>
          <a:stretch>
            <a:fillRect/>
          </a:stretch>
        </p:blipFill>
        <p:spPr bwMode="auto">
          <a:xfrm>
            <a:off x="2324100" y="1162050"/>
            <a:ext cx="5886450"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Box 8"/>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CREDIT AND MANAGEMENT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3"/>
          <p:cNvSpPr txBox="1">
            <a:spLocks noChangeArrowheads="1"/>
          </p:cNvSpPr>
          <p:nvPr/>
        </p:nvSpPr>
        <p:spPr bwMode="auto">
          <a:xfrm>
            <a:off x="2266950" y="1331913"/>
            <a:ext cx="6227763"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917575" indent="-3175"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r>
              <a:rPr lang="en-US" altLang="en-US"/>
              <a:t>Getting a copy of your credit report is:</a:t>
            </a:r>
          </a:p>
          <a:p>
            <a:endParaRPr lang="en-US" altLang="en-US"/>
          </a:p>
          <a:p>
            <a:pPr>
              <a:lnSpc>
                <a:spcPct val="110000"/>
              </a:lnSpc>
            </a:pPr>
            <a:r>
              <a:rPr lang="en-US" altLang="en-US"/>
              <a:t>a)	A good way to check for identity theft</a:t>
            </a:r>
          </a:p>
          <a:p>
            <a:pPr>
              <a:lnSpc>
                <a:spcPct val="110000"/>
              </a:lnSpc>
            </a:pPr>
            <a:r>
              <a:rPr lang="en-US" altLang="en-US"/>
              <a:t>b)	The only way to know if your report </a:t>
            </a:r>
            <a:br>
              <a:rPr lang="en-US" altLang="en-US"/>
            </a:br>
            <a:r>
              <a:rPr lang="en-US" altLang="en-US"/>
              <a:t>is accurate</a:t>
            </a:r>
          </a:p>
          <a:p>
            <a:pPr>
              <a:lnSpc>
                <a:spcPct val="110000"/>
              </a:lnSpc>
            </a:pPr>
            <a:r>
              <a:rPr lang="en-US" altLang="en-US"/>
              <a:t>c)	Free of charge, if you request the report </a:t>
            </a:r>
            <a:br>
              <a:rPr lang="en-US" altLang="en-US"/>
            </a:br>
            <a:r>
              <a:rPr lang="en-US" altLang="en-US"/>
              <a:t>be sent to you by mail</a:t>
            </a:r>
          </a:p>
          <a:p>
            <a:pPr>
              <a:lnSpc>
                <a:spcPct val="110000"/>
              </a:lnSpc>
            </a:pPr>
            <a:r>
              <a:rPr lang="en-US" altLang="en-US"/>
              <a:t>d)	All of the above</a:t>
            </a:r>
          </a:p>
          <a:p>
            <a:pPr lvl="2"/>
            <a:endParaRPr lang="en-CA" altLang="en-US"/>
          </a:p>
        </p:txBody>
      </p:sp>
      <p:sp>
        <p:nvSpPr>
          <p:cNvPr id="48131" name="Text Box 5"/>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5B52E5F5-B034-4C81-A201-7B8101BFDAB2}" type="slidenum">
              <a:rPr lang="en-US" altLang="en-US" sz="1600">
                <a:solidFill>
                  <a:srgbClr val="FF8000"/>
                </a:solidFill>
                <a:latin typeface="Arial Black" pitchFamily="34" charset="0"/>
              </a:rPr>
              <a:pPr algn="ctr">
                <a:spcBef>
                  <a:spcPct val="50000"/>
                </a:spcBef>
              </a:pPr>
              <a:t>46</a:t>
            </a:fld>
            <a:endParaRPr lang="en-US" altLang="en-US"/>
          </a:p>
        </p:txBody>
      </p:sp>
      <p:sp>
        <p:nvSpPr>
          <p:cNvPr id="48132" name="TextBox 6"/>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CREDIT AND MANAGEMENT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3"/>
          <p:cNvSpPr txBox="1">
            <a:spLocks noChangeArrowheads="1"/>
          </p:cNvSpPr>
          <p:nvPr/>
        </p:nvSpPr>
        <p:spPr bwMode="auto">
          <a:xfrm>
            <a:off x="2266950" y="1331913"/>
            <a:ext cx="6227763"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r>
              <a:rPr lang="en-US" altLang="en-US"/>
              <a:t>If you have applied for several credit cards or other forms of credit within a short period of time, this could have a negative impact on your credit score.</a:t>
            </a:r>
          </a:p>
          <a:p>
            <a:endParaRPr lang="en-US" altLang="en-US"/>
          </a:p>
          <a:p>
            <a:r>
              <a:rPr lang="en-US" altLang="en-US"/>
              <a:t>True or false?</a:t>
            </a:r>
            <a:endParaRPr lang="en-CA" altLang="en-US"/>
          </a:p>
        </p:txBody>
      </p:sp>
      <p:sp>
        <p:nvSpPr>
          <p:cNvPr id="49155" name="Text Box 5"/>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5FD4D338-80B5-42AA-BC0E-31019160B06B}" type="slidenum">
              <a:rPr lang="en-US" altLang="en-US" sz="1600">
                <a:solidFill>
                  <a:srgbClr val="FF8000"/>
                </a:solidFill>
                <a:latin typeface="Arial Black" pitchFamily="34" charset="0"/>
              </a:rPr>
              <a:pPr algn="ctr">
                <a:spcBef>
                  <a:spcPct val="50000"/>
                </a:spcBef>
              </a:pPr>
              <a:t>47</a:t>
            </a:fld>
            <a:endParaRPr lang="en-US" altLang="en-US"/>
          </a:p>
        </p:txBody>
      </p:sp>
      <p:sp>
        <p:nvSpPr>
          <p:cNvPr id="49156" name="TextBox 6"/>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CREDIT AND MANAGEMENT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3"/>
          <p:cNvSpPr txBox="1">
            <a:spLocks noChangeArrowheads="1"/>
          </p:cNvSpPr>
          <p:nvPr/>
        </p:nvSpPr>
        <p:spPr bwMode="auto">
          <a:xfrm>
            <a:off x="2266950" y="2592388"/>
            <a:ext cx="6227763"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r>
              <a:rPr lang="en-US" altLang="en-US"/>
              <a:t>a)	Your payment history </a:t>
            </a:r>
            <a:r>
              <a:rPr lang="en-US" altLang="en-US">
                <a:latin typeface="HelveticaNeueLT Pro 55 Roman"/>
              </a:rPr>
              <a:t>–</a:t>
            </a:r>
            <a:r>
              <a:rPr lang="en-US" altLang="en-US"/>
              <a:t> whether you have </a:t>
            </a:r>
            <a:br>
              <a:rPr lang="en-US" altLang="en-US"/>
            </a:br>
            <a:r>
              <a:rPr lang="en-US" altLang="en-US"/>
              <a:t>ever missed a debt payment</a:t>
            </a:r>
          </a:p>
          <a:p>
            <a:pPr>
              <a:lnSpc>
                <a:spcPct val="110000"/>
              </a:lnSpc>
            </a:pPr>
            <a:r>
              <a:rPr lang="en-US" altLang="en-US"/>
              <a:t>b)	Any collection of bankruptcy that has </a:t>
            </a:r>
            <a:br>
              <a:rPr lang="en-US" altLang="en-US"/>
            </a:br>
            <a:r>
              <a:rPr lang="en-US" altLang="en-US"/>
              <a:t>been recorded against you</a:t>
            </a:r>
          </a:p>
          <a:p>
            <a:pPr>
              <a:lnSpc>
                <a:spcPct val="110000"/>
              </a:lnSpc>
            </a:pPr>
            <a:r>
              <a:rPr lang="en-US" altLang="en-US"/>
              <a:t>c)	Your history of repaying informal loans </a:t>
            </a:r>
            <a:br>
              <a:rPr lang="en-US" altLang="en-US"/>
            </a:br>
            <a:r>
              <a:rPr lang="en-US" altLang="en-US"/>
              <a:t>from family or friends</a:t>
            </a:r>
          </a:p>
          <a:p>
            <a:pPr>
              <a:lnSpc>
                <a:spcPct val="110000"/>
              </a:lnSpc>
            </a:pPr>
            <a:r>
              <a:rPr lang="en-US" altLang="en-US"/>
              <a:t>d)	Any outstanding debts you have</a:t>
            </a:r>
          </a:p>
          <a:p>
            <a:pPr>
              <a:lnSpc>
                <a:spcPct val="110000"/>
              </a:lnSpc>
            </a:pPr>
            <a:r>
              <a:rPr lang="en-US" altLang="en-US"/>
              <a:t>e)	Your account history </a:t>
            </a:r>
            <a:r>
              <a:rPr lang="en-US" altLang="en-US">
                <a:latin typeface="HelveticaNeueLT Pro 55 Roman"/>
              </a:rPr>
              <a:t>–</a:t>
            </a:r>
            <a:r>
              <a:rPr lang="en-US" altLang="en-US"/>
              <a:t> how long you </a:t>
            </a:r>
            <a:br>
              <a:rPr lang="en-US" altLang="en-US"/>
            </a:br>
            <a:r>
              <a:rPr lang="en-US" altLang="en-US"/>
              <a:t>have had credit, and the type of credit </a:t>
            </a:r>
            <a:br>
              <a:rPr lang="en-US" altLang="en-US"/>
            </a:br>
            <a:r>
              <a:rPr lang="en-US" altLang="en-US"/>
              <a:t>you have</a:t>
            </a:r>
            <a:endParaRPr lang="en-CA" altLang="en-US"/>
          </a:p>
        </p:txBody>
      </p:sp>
      <p:sp>
        <p:nvSpPr>
          <p:cNvPr id="50179" name="Text Box 5"/>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7EE16126-436D-4BFC-BBD9-76C73888932F}" type="slidenum">
              <a:rPr lang="en-US" altLang="en-US" sz="1600">
                <a:solidFill>
                  <a:srgbClr val="FF8000"/>
                </a:solidFill>
                <a:latin typeface="Arial Black" pitchFamily="34" charset="0"/>
              </a:rPr>
              <a:pPr algn="ctr">
                <a:spcBef>
                  <a:spcPct val="50000"/>
                </a:spcBef>
              </a:pPr>
              <a:t>48</a:t>
            </a:fld>
            <a:endParaRPr lang="en-US" altLang="en-US"/>
          </a:p>
        </p:txBody>
      </p:sp>
      <p:sp>
        <p:nvSpPr>
          <p:cNvPr id="50180" name="Rectangle 6"/>
          <p:cNvSpPr>
            <a:spLocks noChangeArrowheads="1"/>
          </p:cNvSpPr>
          <p:nvPr/>
        </p:nvSpPr>
        <p:spPr bwMode="auto">
          <a:xfrm>
            <a:off x="2273300" y="1573213"/>
            <a:ext cx="53181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r>
              <a:rPr lang="en-US" altLang="en-US"/>
              <a:t>Which of the following does </a:t>
            </a:r>
            <a:r>
              <a:rPr lang="en-US" altLang="en-US" i="1"/>
              <a:t>not</a:t>
            </a:r>
            <a:r>
              <a:rPr lang="en-US" altLang="en-US"/>
              <a:t> affect </a:t>
            </a:r>
            <a:br>
              <a:rPr lang="en-US" altLang="en-US"/>
            </a:br>
            <a:r>
              <a:rPr lang="en-US" altLang="en-US"/>
              <a:t>your credit score?</a:t>
            </a:r>
          </a:p>
        </p:txBody>
      </p:sp>
      <p:sp>
        <p:nvSpPr>
          <p:cNvPr id="50181" name="TextBox 7"/>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CREDIT AND MANAGEMENT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2266950" y="1331913"/>
            <a:ext cx="6227763"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110000"/>
              </a:lnSpc>
              <a:buFontTx/>
              <a:buChar char="•"/>
            </a:pPr>
            <a:r>
              <a:rPr lang="en-US" altLang="en-US"/>
              <a:t>Control your financial future.</a:t>
            </a:r>
          </a:p>
          <a:p>
            <a:pPr>
              <a:lnSpc>
                <a:spcPct val="110000"/>
              </a:lnSpc>
              <a:buFontTx/>
              <a:buChar char="•"/>
            </a:pPr>
            <a:r>
              <a:rPr lang="en-US" altLang="en-US"/>
              <a:t>Achieve your life goals.</a:t>
            </a:r>
          </a:p>
          <a:p>
            <a:pPr>
              <a:lnSpc>
                <a:spcPct val="110000"/>
              </a:lnSpc>
              <a:buFontTx/>
              <a:buChar char="•"/>
            </a:pPr>
            <a:r>
              <a:rPr lang="en-US" altLang="en-US"/>
              <a:t>Provide for yourself and your family.</a:t>
            </a:r>
          </a:p>
          <a:p>
            <a:pPr>
              <a:lnSpc>
                <a:spcPct val="110000"/>
              </a:lnSpc>
              <a:buFontTx/>
              <a:buChar char="•"/>
            </a:pPr>
            <a:r>
              <a:rPr lang="en-US" altLang="en-US"/>
              <a:t>Be a smarter consumer. </a:t>
            </a:r>
          </a:p>
          <a:p>
            <a:pPr>
              <a:lnSpc>
                <a:spcPct val="110000"/>
              </a:lnSpc>
              <a:buFontTx/>
              <a:buChar char="•"/>
            </a:pPr>
            <a:r>
              <a:rPr lang="en-US" altLang="en-US"/>
              <a:t>Reduce stress and sleep better at night.</a:t>
            </a:r>
          </a:p>
        </p:txBody>
      </p:sp>
      <p:sp>
        <p:nvSpPr>
          <p:cNvPr id="7171" name="Rectangle 4"/>
          <p:cNvSpPr>
            <a:spLocks noChangeArrowheads="1"/>
          </p:cNvSpPr>
          <p:nvPr/>
        </p:nvSpPr>
        <p:spPr bwMode="auto">
          <a:xfrm>
            <a:off x="349250" y="1273175"/>
            <a:ext cx="18399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Benefits of being more financially literate </a:t>
            </a:r>
          </a:p>
        </p:txBody>
      </p:sp>
      <p:sp>
        <p:nvSpPr>
          <p:cNvPr id="7172" name="Text Box 6"/>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8C9630A9-ADAA-4C66-B5B9-ECC12350627E}" type="slidenum">
              <a:rPr lang="en-US" altLang="en-US" sz="1600">
                <a:solidFill>
                  <a:srgbClr val="FF8000"/>
                </a:solidFill>
                <a:latin typeface="Arial Black" pitchFamily="34" charset="0"/>
              </a:rPr>
              <a:pPr algn="ctr">
                <a:spcBef>
                  <a:spcPct val="50000"/>
                </a:spcBef>
              </a:pPr>
              <a:t>4</a:t>
            </a:fld>
            <a:endParaRPr lang="en-US" altLang="en-US"/>
          </a:p>
        </p:txBody>
      </p:sp>
      <p:sp>
        <p:nvSpPr>
          <p:cNvPr id="7173" name="TextBox 7"/>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INTRODUCTION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3"/>
          <p:cNvSpPr txBox="1">
            <a:spLocks noChangeArrowheads="1"/>
          </p:cNvSpPr>
          <p:nvPr/>
        </p:nvSpPr>
        <p:spPr bwMode="auto">
          <a:xfrm>
            <a:off x="2266950" y="1331913"/>
            <a:ext cx="6227763"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110000"/>
              </a:lnSpc>
              <a:buFontTx/>
              <a:buChar char="•"/>
            </a:pPr>
            <a:r>
              <a:rPr lang="en-US" altLang="en-US"/>
              <a:t>You use your credit cards as a necessity </a:t>
            </a:r>
            <a:br>
              <a:rPr lang="en-US" altLang="en-US"/>
            </a:br>
            <a:r>
              <a:rPr lang="en-US" altLang="en-US"/>
              <a:t>instead of a convenience.</a:t>
            </a:r>
          </a:p>
          <a:p>
            <a:pPr>
              <a:lnSpc>
                <a:spcPct val="110000"/>
              </a:lnSpc>
              <a:buFontTx/>
              <a:buChar char="•"/>
            </a:pPr>
            <a:r>
              <a:rPr lang="en-US" altLang="en-US"/>
              <a:t>You use credit or cash advances for your </a:t>
            </a:r>
            <a:br>
              <a:rPr lang="en-US" altLang="en-US"/>
            </a:br>
            <a:r>
              <a:rPr lang="en-US" altLang="en-US"/>
              <a:t>daily living expenses.</a:t>
            </a:r>
          </a:p>
          <a:p>
            <a:pPr>
              <a:lnSpc>
                <a:spcPct val="110000"/>
              </a:lnSpc>
              <a:buFontTx/>
              <a:buChar char="•"/>
            </a:pPr>
            <a:r>
              <a:rPr lang="en-US" altLang="en-US"/>
              <a:t>You miss payments or due dates.</a:t>
            </a:r>
          </a:p>
          <a:p>
            <a:pPr>
              <a:lnSpc>
                <a:spcPct val="110000"/>
              </a:lnSpc>
              <a:buFontTx/>
              <a:buChar char="•"/>
            </a:pPr>
            <a:r>
              <a:rPr lang="en-US" altLang="en-US"/>
              <a:t>You</a:t>
            </a:r>
            <a:r>
              <a:rPr lang="en-US" altLang="en-US">
                <a:latin typeface="HelveticaNeueLT Pro 55 Roman"/>
              </a:rPr>
              <a:t>’</a:t>
            </a:r>
            <a:r>
              <a:rPr lang="en-US" altLang="en-US"/>
              <a:t>re near the credit limit on most of </a:t>
            </a:r>
            <a:br>
              <a:rPr lang="en-US" altLang="en-US"/>
            </a:br>
            <a:r>
              <a:rPr lang="en-US" altLang="en-US"/>
              <a:t>your cards.</a:t>
            </a:r>
          </a:p>
          <a:p>
            <a:pPr>
              <a:lnSpc>
                <a:spcPct val="110000"/>
              </a:lnSpc>
              <a:buFontTx/>
              <a:buChar char="•"/>
            </a:pPr>
            <a:r>
              <a:rPr lang="en-US" altLang="en-US"/>
              <a:t>You borrow from one card to pay another.</a:t>
            </a:r>
          </a:p>
          <a:p>
            <a:pPr>
              <a:lnSpc>
                <a:spcPct val="110000"/>
              </a:lnSpc>
              <a:buFontTx/>
              <a:buChar char="•"/>
            </a:pPr>
            <a:r>
              <a:rPr lang="en-US" altLang="en-US"/>
              <a:t>You transfer balances every few months </a:t>
            </a:r>
            <a:br>
              <a:rPr lang="en-US" altLang="en-US"/>
            </a:br>
            <a:r>
              <a:rPr lang="en-US" altLang="en-US"/>
              <a:t>just before the introductory offer expires.</a:t>
            </a:r>
            <a:endParaRPr lang="en-CA" altLang="en-US"/>
          </a:p>
        </p:txBody>
      </p:sp>
      <p:sp>
        <p:nvSpPr>
          <p:cNvPr id="51203" name="Rectangle 4"/>
          <p:cNvSpPr>
            <a:spLocks noChangeArrowheads="1"/>
          </p:cNvSpPr>
          <p:nvPr/>
        </p:nvSpPr>
        <p:spPr bwMode="auto">
          <a:xfrm>
            <a:off x="349250" y="1273175"/>
            <a:ext cx="18399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Recognize the danger signals</a:t>
            </a:r>
          </a:p>
        </p:txBody>
      </p:sp>
      <p:sp>
        <p:nvSpPr>
          <p:cNvPr id="51204" name="Text Box 5"/>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491E0AEB-D2B7-48CB-AA50-F619591E1028}" type="slidenum">
              <a:rPr lang="en-US" altLang="en-US" sz="1600">
                <a:solidFill>
                  <a:srgbClr val="FF8000"/>
                </a:solidFill>
                <a:latin typeface="Arial Black" pitchFamily="34" charset="0"/>
              </a:rPr>
              <a:pPr algn="ctr">
                <a:spcBef>
                  <a:spcPct val="50000"/>
                </a:spcBef>
              </a:pPr>
              <a:t>49</a:t>
            </a:fld>
            <a:endParaRPr lang="en-US" altLang="en-US"/>
          </a:p>
        </p:txBody>
      </p:sp>
      <p:sp>
        <p:nvSpPr>
          <p:cNvPr id="51205" name="TextBox 7"/>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CREDIT AND MANAGEMENT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3"/>
          <p:cNvSpPr txBox="1">
            <a:spLocks noChangeArrowheads="1"/>
          </p:cNvSpPr>
          <p:nvPr/>
        </p:nvSpPr>
        <p:spPr bwMode="auto">
          <a:xfrm>
            <a:off x="2266950" y="1331913"/>
            <a:ext cx="6227763"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110000"/>
              </a:lnSpc>
              <a:buFontTx/>
              <a:buChar char="•"/>
            </a:pPr>
            <a:r>
              <a:rPr lang="en-US" altLang="en-US"/>
              <a:t>Use savings to pay off balances.</a:t>
            </a:r>
          </a:p>
          <a:p>
            <a:pPr>
              <a:lnSpc>
                <a:spcPct val="110000"/>
              </a:lnSpc>
              <a:buFontTx/>
              <a:buChar char="•"/>
            </a:pPr>
            <a:r>
              <a:rPr lang="en-US" altLang="en-US"/>
              <a:t>Pay down your highest interest rate </a:t>
            </a:r>
            <a:br>
              <a:rPr lang="en-US" altLang="en-US"/>
            </a:br>
            <a:r>
              <a:rPr lang="en-US" altLang="en-US"/>
              <a:t>debts first.</a:t>
            </a:r>
          </a:p>
          <a:p>
            <a:pPr>
              <a:lnSpc>
                <a:spcPct val="110000"/>
              </a:lnSpc>
              <a:buFontTx/>
              <a:buChar char="•"/>
            </a:pPr>
            <a:r>
              <a:rPr lang="en-US" altLang="en-US"/>
              <a:t>Switch to less expensive credit cards.</a:t>
            </a:r>
          </a:p>
          <a:p>
            <a:pPr>
              <a:lnSpc>
                <a:spcPct val="110000"/>
              </a:lnSpc>
              <a:buFontTx/>
              <a:buChar char="•"/>
            </a:pPr>
            <a:r>
              <a:rPr lang="en-US" altLang="en-US"/>
              <a:t>Call creditors to negotiate lower rates.</a:t>
            </a:r>
          </a:p>
          <a:p>
            <a:pPr>
              <a:lnSpc>
                <a:spcPct val="110000"/>
              </a:lnSpc>
              <a:buFontTx/>
              <a:buChar char="•"/>
            </a:pPr>
            <a:r>
              <a:rPr lang="en-US" altLang="en-US"/>
              <a:t>Start automatic/online bill payment to stay </a:t>
            </a:r>
            <a:br>
              <a:rPr lang="en-US" altLang="en-US"/>
            </a:br>
            <a:r>
              <a:rPr lang="en-US" altLang="en-US"/>
              <a:t>on schedule.</a:t>
            </a:r>
          </a:p>
          <a:p>
            <a:pPr>
              <a:lnSpc>
                <a:spcPct val="110000"/>
              </a:lnSpc>
              <a:buFontTx/>
              <a:buChar char="•"/>
            </a:pPr>
            <a:r>
              <a:rPr lang="en-US" altLang="en-US"/>
              <a:t>Leave your credit card at home.</a:t>
            </a:r>
          </a:p>
          <a:p>
            <a:pPr>
              <a:lnSpc>
                <a:spcPct val="110000"/>
              </a:lnSpc>
              <a:buFontTx/>
              <a:buChar char="•"/>
            </a:pPr>
            <a:r>
              <a:rPr lang="en-US" altLang="en-US"/>
              <a:t>Avoid </a:t>
            </a:r>
            <a:r>
              <a:rPr lang="en-US" altLang="en-US">
                <a:latin typeface="HelveticaNeueLT Pro 55 Roman"/>
              </a:rPr>
              <a:t>“</a:t>
            </a:r>
            <a:r>
              <a:rPr lang="en-US" altLang="en-US"/>
              <a:t>buy now, pay later</a:t>
            </a:r>
            <a:r>
              <a:rPr lang="en-US" altLang="en-US">
                <a:latin typeface="HelveticaNeueLT Pro 55 Roman"/>
              </a:rPr>
              <a:t>”</a:t>
            </a:r>
            <a:r>
              <a:rPr lang="en-US" altLang="en-US"/>
              <a:t> offers.</a:t>
            </a:r>
          </a:p>
          <a:p>
            <a:pPr>
              <a:lnSpc>
                <a:spcPct val="110000"/>
              </a:lnSpc>
              <a:buFontTx/>
              <a:buChar char="•"/>
            </a:pPr>
            <a:r>
              <a:rPr lang="en-US" altLang="en-US"/>
              <a:t>Get a consolidation loan to make one </a:t>
            </a:r>
            <a:br>
              <a:rPr lang="en-US" altLang="en-US"/>
            </a:br>
            <a:r>
              <a:rPr lang="en-US" altLang="en-US"/>
              <a:t>low-interest payment. </a:t>
            </a:r>
            <a:endParaRPr lang="en-CA" altLang="en-US"/>
          </a:p>
        </p:txBody>
      </p:sp>
      <p:sp>
        <p:nvSpPr>
          <p:cNvPr id="52227" name="Rectangle 4"/>
          <p:cNvSpPr>
            <a:spLocks noChangeArrowheads="1"/>
          </p:cNvSpPr>
          <p:nvPr/>
        </p:nvSpPr>
        <p:spPr bwMode="auto">
          <a:xfrm>
            <a:off x="349250" y="1273175"/>
            <a:ext cx="18399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Take control of your debt</a:t>
            </a:r>
            <a:r>
              <a:rPr lang="en-US" altLang="en-US"/>
              <a:t> </a:t>
            </a:r>
          </a:p>
        </p:txBody>
      </p:sp>
      <p:sp>
        <p:nvSpPr>
          <p:cNvPr id="52228" name="Text Box 5"/>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236CBDCC-250E-4A20-86E1-0F239FCC1AC8}" type="slidenum">
              <a:rPr lang="en-US" altLang="en-US" sz="1600">
                <a:solidFill>
                  <a:srgbClr val="FF8000"/>
                </a:solidFill>
                <a:latin typeface="Arial Black" pitchFamily="34" charset="0"/>
              </a:rPr>
              <a:pPr algn="ctr">
                <a:spcBef>
                  <a:spcPct val="50000"/>
                </a:spcBef>
              </a:pPr>
              <a:t>50</a:t>
            </a:fld>
            <a:endParaRPr lang="en-US" altLang="en-US"/>
          </a:p>
        </p:txBody>
      </p:sp>
      <p:sp>
        <p:nvSpPr>
          <p:cNvPr id="52229" name="TextBox 7"/>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CREDIT AND MANAGEMENT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SectionPag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Box 5"/>
          <p:cNvSpPr txBox="1">
            <a:spLocks noChangeArrowheads="1"/>
          </p:cNvSpPr>
          <p:nvPr/>
        </p:nvSpPr>
        <p:spPr bwMode="auto">
          <a:xfrm>
            <a:off x="2154238" y="3233738"/>
            <a:ext cx="55689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sz="3600">
                <a:solidFill>
                  <a:srgbClr val="EC8203"/>
                </a:solidFill>
              </a:rPr>
              <a:t>SAVING AND INVESTING</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3"/>
          <p:cNvSpPr txBox="1">
            <a:spLocks noChangeArrowheads="1"/>
          </p:cNvSpPr>
          <p:nvPr/>
        </p:nvSpPr>
        <p:spPr bwMode="auto">
          <a:xfrm>
            <a:off x="2266950" y="1331913"/>
            <a:ext cx="6227763" cy="29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lnSpc>
                <a:spcPct val="110000"/>
              </a:lnSpc>
              <a:buFontTx/>
              <a:buChar char="•"/>
            </a:pPr>
            <a:r>
              <a:rPr lang="en-US" altLang="en-US"/>
              <a:t>Feel more secure and in control.</a:t>
            </a:r>
          </a:p>
          <a:p>
            <a:pPr eaLnBrk="1" hangingPunct="1">
              <a:lnSpc>
                <a:spcPct val="110000"/>
              </a:lnSpc>
              <a:buFontTx/>
              <a:buChar char="•"/>
            </a:pPr>
            <a:r>
              <a:rPr lang="en-US" altLang="en-US"/>
              <a:t>Be prepared for emergencies.</a:t>
            </a:r>
          </a:p>
          <a:p>
            <a:pPr eaLnBrk="1" hangingPunct="1">
              <a:lnSpc>
                <a:spcPct val="110000"/>
              </a:lnSpc>
              <a:buFontTx/>
              <a:buChar char="•"/>
            </a:pPr>
            <a:r>
              <a:rPr lang="en-US" altLang="en-US"/>
              <a:t>Reduce stress and conflict.</a:t>
            </a:r>
          </a:p>
          <a:p>
            <a:pPr eaLnBrk="1" hangingPunct="1">
              <a:lnSpc>
                <a:spcPct val="110000"/>
              </a:lnSpc>
              <a:buFontTx/>
              <a:buChar char="•"/>
            </a:pPr>
            <a:r>
              <a:rPr lang="en-US" altLang="en-US"/>
              <a:t>Spend with less guilt or fear.</a:t>
            </a:r>
          </a:p>
          <a:p>
            <a:pPr eaLnBrk="1" hangingPunct="1">
              <a:lnSpc>
                <a:spcPct val="110000"/>
              </a:lnSpc>
              <a:buFontTx/>
              <a:buChar char="•"/>
            </a:pPr>
            <a:r>
              <a:rPr lang="en-US" altLang="en-US"/>
              <a:t>Afford major purchases.</a:t>
            </a:r>
          </a:p>
          <a:p>
            <a:pPr eaLnBrk="1" hangingPunct="1">
              <a:lnSpc>
                <a:spcPct val="110000"/>
              </a:lnSpc>
              <a:buFontTx/>
              <a:buChar char="•"/>
            </a:pPr>
            <a:r>
              <a:rPr lang="en-US" altLang="en-US"/>
              <a:t>Pay off debt and avoid new debt.</a:t>
            </a:r>
          </a:p>
          <a:p>
            <a:pPr eaLnBrk="1" hangingPunct="1">
              <a:lnSpc>
                <a:spcPct val="110000"/>
              </a:lnSpc>
              <a:buFontTx/>
              <a:buChar char="•"/>
            </a:pPr>
            <a:r>
              <a:rPr lang="en-US" altLang="en-US"/>
              <a:t>Retire comfortably.</a:t>
            </a:r>
            <a:endParaRPr lang="en-CA" altLang="en-US"/>
          </a:p>
        </p:txBody>
      </p:sp>
      <p:sp>
        <p:nvSpPr>
          <p:cNvPr id="54275" name="Rectangle 4"/>
          <p:cNvSpPr>
            <a:spLocks noChangeArrowheads="1"/>
          </p:cNvSpPr>
          <p:nvPr/>
        </p:nvSpPr>
        <p:spPr bwMode="auto">
          <a:xfrm>
            <a:off x="349250" y="1273175"/>
            <a:ext cx="18399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Why save for the future?</a:t>
            </a:r>
          </a:p>
        </p:txBody>
      </p:sp>
      <p:sp>
        <p:nvSpPr>
          <p:cNvPr id="54276" name="Text Box 5"/>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DD943AE8-D747-4943-92F9-2602E766ADC6}" type="slidenum">
              <a:rPr lang="en-US" altLang="en-US" sz="1600">
                <a:solidFill>
                  <a:srgbClr val="FF8000"/>
                </a:solidFill>
                <a:latin typeface="Arial Black" pitchFamily="34" charset="0"/>
              </a:rPr>
              <a:pPr algn="ctr">
                <a:spcBef>
                  <a:spcPct val="50000"/>
                </a:spcBef>
              </a:pPr>
              <a:t>52</a:t>
            </a:fld>
            <a:endParaRPr lang="en-US" altLang="en-US"/>
          </a:p>
        </p:txBody>
      </p:sp>
      <p:sp>
        <p:nvSpPr>
          <p:cNvPr id="54277" name="TextBox 7"/>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SAVING AND INVESTING</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3"/>
          <p:cNvSpPr txBox="1">
            <a:spLocks noChangeArrowheads="1"/>
          </p:cNvSpPr>
          <p:nvPr/>
        </p:nvSpPr>
        <p:spPr bwMode="auto">
          <a:xfrm>
            <a:off x="2266950" y="1331913"/>
            <a:ext cx="6227763"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110000"/>
              </a:lnSpc>
              <a:buFontTx/>
              <a:buChar char="•"/>
            </a:pPr>
            <a:r>
              <a:rPr lang="en-US" altLang="en-US"/>
              <a:t>Set a dollar amount and deadline.</a:t>
            </a:r>
          </a:p>
          <a:p>
            <a:pPr>
              <a:lnSpc>
                <a:spcPct val="110000"/>
              </a:lnSpc>
              <a:buFontTx/>
              <a:buChar char="•"/>
            </a:pPr>
            <a:r>
              <a:rPr lang="en-US" altLang="en-US"/>
              <a:t>Break your goal into smaller goals.</a:t>
            </a:r>
          </a:p>
          <a:p>
            <a:pPr>
              <a:lnSpc>
                <a:spcPct val="110000"/>
              </a:lnSpc>
              <a:buFontTx/>
              <a:buChar char="•"/>
            </a:pPr>
            <a:r>
              <a:rPr lang="en-US" altLang="en-US"/>
              <a:t>Write down your goal and post it </a:t>
            </a:r>
            <a:br>
              <a:rPr lang="en-US" altLang="en-US"/>
            </a:br>
            <a:r>
              <a:rPr lang="en-US" altLang="en-US"/>
              <a:t>where you can see it every day.</a:t>
            </a:r>
            <a:endParaRPr lang="en-CA" altLang="en-US"/>
          </a:p>
        </p:txBody>
      </p:sp>
      <p:sp>
        <p:nvSpPr>
          <p:cNvPr id="55299" name="Rectangle 4"/>
          <p:cNvSpPr>
            <a:spLocks noChangeArrowheads="1"/>
          </p:cNvSpPr>
          <p:nvPr/>
        </p:nvSpPr>
        <p:spPr bwMode="auto">
          <a:xfrm>
            <a:off x="349250" y="1273175"/>
            <a:ext cx="18399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Make your goals specific</a:t>
            </a:r>
          </a:p>
        </p:txBody>
      </p:sp>
      <p:sp>
        <p:nvSpPr>
          <p:cNvPr id="55300" name="Text Box 5"/>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DC42C82C-BD4D-4EA1-9312-C7C729DB0402}" type="slidenum">
              <a:rPr lang="en-US" altLang="en-US" sz="1600">
                <a:solidFill>
                  <a:srgbClr val="FF8000"/>
                </a:solidFill>
                <a:latin typeface="Arial Black" pitchFamily="34" charset="0"/>
              </a:rPr>
              <a:pPr algn="ctr">
                <a:spcBef>
                  <a:spcPct val="50000"/>
                </a:spcBef>
              </a:pPr>
              <a:t>53</a:t>
            </a:fld>
            <a:endParaRPr lang="en-US" altLang="en-US"/>
          </a:p>
        </p:txBody>
      </p:sp>
      <p:sp>
        <p:nvSpPr>
          <p:cNvPr id="55301" name="TextBox 7"/>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SAVING AND INVESTING</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3"/>
          <p:cNvSpPr txBox="1">
            <a:spLocks noChangeArrowheads="1"/>
          </p:cNvSpPr>
          <p:nvPr/>
        </p:nvSpPr>
        <p:spPr bwMode="auto">
          <a:xfrm>
            <a:off x="2266950" y="1331913"/>
            <a:ext cx="6227763"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110000"/>
              </a:lnSpc>
              <a:buFontTx/>
              <a:buChar char="•"/>
            </a:pPr>
            <a:r>
              <a:rPr lang="en-US" altLang="en-US"/>
              <a:t>Set up an emergency fund. </a:t>
            </a:r>
          </a:p>
          <a:p>
            <a:pPr>
              <a:lnSpc>
                <a:spcPct val="110000"/>
              </a:lnSpc>
              <a:buFontTx/>
              <a:buChar char="•"/>
            </a:pPr>
            <a:r>
              <a:rPr lang="en-US" altLang="en-US"/>
              <a:t>Pay yourself first.</a:t>
            </a:r>
          </a:p>
          <a:p>
            <a:pPr>
              <a:lnSpc>
                <a:spcPct val="110000"/>
              </a:lnSpc>
              <a:buFontTx/>
              <a:buChar char="•"/>
            </a:pPr>
            <a:r>
              <a:rPr lang="en-US" altLang="en-US"/>
              <a:t>Make savings automatic.</a:t>
            </a:r>
          </a:p>
          <a:p>
            <a:pPr>
              <a:lnSpc>
                <a:spcPct val="110000"/>
              </a:lnSpc>
              <a:buFontTx/>
              <a:buChar char="•"/>
            </a:pPr>
            <a:r>
              <a:rPr lang="en-US" altLang="en-US"/>
              <a:t>Grow your savings.</a:t>
            </a:r>
            <a:endParaRPr lang="en-CA" altLang="en-US"/>
          </a:p>
        </p:txBody>
      </p:sp>
      <p:sp>
        <p:nvSpPr>
          <p:cNvPr id="56323" name="Rectangle 4"/>
          <p:cNvSpPr>
            <a:spLocks noChangeArrowheads="1"/>
          </p:cNvSpPr>
          <p:nvPr/>
        </p:nvSpPr>
        <p:spPr bwMode="auto">
          <a:xfrm>
            <a:off x="349250" y="1273175"/>
            <a:ext cx="1839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Savings</a:t>
            </a:r>
          </a:p>
        </p:txBody>
      </p:sp>
      <p:sp>
        <p:nvSpPr>
          <p:cNvPr id="56324" name="Text Box 5"/>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DDFCD134-4949-408D-9AD9-1ED0D0FECC59}" type="slidenum">
              <a:rPr lang="en-US" altLang="en-US" sz="1600">
                <a:solidFill>
                  <a:srgbClr val="FF8000"/>
                </a:solidFill>
                <a:latin typeface="Arial Black" pitchFamily="34" charset="0"/>
              </a:rPr>
              <a:pPr algn="ctr">
                <a:spcBef>
                  <a:spcPct val="50000"/>
                </a:spcBef>
              </a:pPr>
              <a:t>54</a:t>
            </a:fld>
            <a:endParaRPr lang="en-US" altLang="en-US"/>
          </a:p>
        </p:txBody>
      </p:sp>
      <p:sp>
        <p:nvSpPr>
          <p:cNvPr id="56325" name="TextBox 7"/>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SAVING AND INVESTING</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3"/>
          <p:cNvSpPr txBox="1">
            <a:spLocks noChangeArrowheads="1"/>
          </p:cNvSpPr>
          <p:nvPr/>
        </p:nvSpPr>
        <p:spPr bwMode="auto">
          <a:xfrm>
            <a:off x="2266950" y="1331913"/>
            <a:ext cx="6369050"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687388" indent="-230188" eaLnBrk="0" hangingPunct="0">
              <a:defRPr sz="2400">
                <a:solidFill>
                  <a:schemeClr val="tx1"/>
                </a:solidFill>
                <a:latin typeface="Arial" pitchFamily="34" charset="0"/>
                <a:ea typeface="ヒラギノ角ゴ Pro W3"/>
                <a:cs typeface="ヒラギノ角ゴ Pro W3"/>
              </a:defRPr>
            </a:lvl2pPr>
            <a:lvl3pPr marL="1146175" indent="-231775"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110000"/>
              </a:lnSpc>
              <a:buFontTx/>
              <a:buChar char="•"/>
            </a:pPr>
            <a:r>
              <a:rPr lang="en-US" altLang="en-US"/>
              <a:t>Set up direct debits from your bank account</a:t>
            </a:r>
            <a:br>
              <a:rPr lang="en-US" altLang="en-US"/>
            </a:br>
            <a:r>
              <a:rPr lang="en-US" altLang="en-US"/>
              <a:t>or paycheque. </a:t>
            </a:r>
          </a:p>
          <a:p>
            <a:pPr>
              <a:lnSpc>
                <a:spcPct val="110000"/>
              </a:lnSpc>
              <a:buFontTx/>
              <a:buChar char="•"/>
            </a:pPr>
            <a:endParaRPr lang="en-US" altLang="en-US"/>
          </a:p>
          <a:p>
            <a:pPr>
              <a:lnSpc>
                <a:spcPct val="110000"/>
              </a:lnSpc>
              <a:buFontTx/>
              <a:buChar char="•"/>
            </a:pPr>
            <a:r>
              <a:rPr lang="en-US" altLang="en-US"/>
              <a:t>Save 5% to 10% of your take-home pay. </a:t>
            </a:r>
          </a:p>
          <a:p>
            <a:pPr lvl="1">
              <a:lnSpc>
                <a:spcPct val="110000"/>
              </a:lnSpc>
              <a:buFontTx/>
              <a:buChar char="•"/>
            </a:pPr>
            <a:r>
              <a:rPr lang="en-US" altLang="en-US"/>
              <a:t>If you earn $2,000 a month after tax:</a:t>
            </a:r>
          </a:p>
          <a:p>
            <a:pPr lvl="2">
              <a:lnSpc>
                <a:spcPct val="110000"/>
              </a:lnSpc>
              <a:buFontTx/>
              <a:buChar char="•"/>
            </a:pPr>
            <a:r>
              <a:rPr lang="en-US" altLang="en-US"/>
              <a:t>Saving 5 percent = $100 a month = </a:t>
            </a:r>
            <a:br>
              <a:rPr lang="en-US" altLang="en-US"/>
            </a:br>
            <a:r>
              <a:rPr lang="en-US" altLang="en-US"/>
              <a:t>$1,200 a year.</a:t>
            </a:r>
          </a:p>
          <a:p>
            <a:pPr lvl="2">
              <a:lnSpc>
                <a:spcPct val="110000"/>
              </a:lnSpc>
              <a:buFontTx/>
              <a:buChar char="•"/>
            </a:pPr>
            <a:r>
              <a:rPr lang="en-US" altLang="en-US"/>
              <a:t>Saving 10 percent = $200 a month = </a:t>
            </a:r>
            <a:br>
              <a:rPr lang="en-US" altLang="en-US"/>
            </a:br>
            <a:r>
              <a:rPr lang="en-US" altLang="en-US"/>
              <a:t>$2,400 a year. </a:t>
            </a:r>
          </a:p>
          <a:p>
            <a:pPr lvl="2">
              <a:lnSpc>
                <a:spcPct val="110000"/>
              </a:lnSpc>
              <a:buFontTx/>
              <a:buChar char="•"/>
            </a:pPr>
            <a:endParaRPr lang="en-US" altLang="en-US"/>
          </a:p>
          <a:p>
            <a:pPr>
              <a:lnSpc>
                <a:spcPct val="110000"/>
              </a:lnSpc>
              <a:buFontTx/>
              <a:buChar char="•"/>
            </a:pPr>
            <a:r>
              <a:rPr lang="en-US" altLang="en-US"/>
              <a:t>Extra money (from gifts, tax refunds, etc.) </a:t>
            </a:r>
            <a:br>
              <a:rPr lang="en-US" altLang="en-US"/>
            </a:br>
            <a:r>
              <a:rPr lang="en-US" altLang="en-US"/>
              <a:t>or a raise? Save it.</a:t>
            </a:r>
            <a:endParaRPr lang="en-CA" altLang="en-US"/>
          </a:p>
        </p:txBody>
      </p:sp>
      <p:sp>
        <p:nvSpPr>
          <p:cNvPr id="57347" name="Rectangle 4"/>
          <p:cNvSpPr>
            <a:spLocks noChangeArrowheads="1"/>
          </p:cNvSpPr>
          <p:nvPr/>
        </p:nvSpPr>
        <p:spPr bwMode="auto">
          <a:xfrm>
            <a:off x="349250" y="1273175"/>
            <a:ext cx="18399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Make your savings automatic</a:t>
            </a:r>
          </a:p>
        </p:txBody>
      </p:sp>
      <p:sp>
        <p:nvSpPr>
          <p:cNvPr id="57348" name="Text Box 5"/>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CFCACF8B-C6EF-423A-9908-8BF3D111EC81}" type="slidenum">
              <a:rPr lang="en-US" altLang="en-US" sz="1600">
                <a:solidFill>
                  <a:srgbClr val="FF8000"/>
                </a:solidFill>
                <a:latin typeface="Arial Black" pitchFamily="34" charset="0"/>
              </a:rPr>
              <a:pPr algn="ctr">
                <a:spcBef>
                  <a:spcPct val="50000"/>
                </a:spcBef>
              </a:pPr>
              <a:t>55</a:t>
            </a:fld>
            <a:endParaRPr lang="en-US" altLang="en-US"/>
          </a:p>
        </p:txBody>
      </p:sp>
      <p:sp>
        <p:nvSpPr>
          <p:cNvPr id="57349" name="TextBox 7"/>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SAVING AND INVESTING</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ChangeArrowheads="1"/>
          </p:cNvSpPr>
          <p:nvPr/>
        </p:nvSpPr>
        <p:spPr bwMode="auto">
          <a:xfrm>
            <a:off x="0" y="1273175"/>
            <a:ext cx="2328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Compounding </a:t>
            </a:r>
            <a:br>
              <a:rPr lang="en-US" altLang="en-US" b="1"/>
            </a:br>
            <a:r>
              <a:rPr lang="en-US" altLang="en-US" b="1"/>
              <a:t>makes your money grow</a:t>
            </a:r>
          </a:p>
        </p:txBody>
      </p:sp>
      <p:sp>
        <p:nvSpPr>
          <p:cNvPr id="58371" name="Text Box 5"/>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920E1E77-2C05-4D3B-B6D7-3957B74956B7}" type="slidenum">
              <a:rPr lang="en-US" altLang="en-US" sz="1600">
                <a:solidFill>
                  <a:srgbClr val="FF8000"/>
                </a:solidFill>
                <a:latin typeface="Arial Black" pitchFamily="34" charset="0"/>
              </a:rPr>
              <a:pPr algn="ctr">
                <a:spcBef>
                  <a:spcPct val="50000"/>
                </a:spcBef>
              </a:pPr>
              <a:t>56</a:t>
            </a:fld>
            <a:endParaRPr lang="en-US" altLang="en-US"/>
          </a:p>
        </p:txBody>
      </p:sp>
      <p:pic>
        <p:nvPicPr>
          <p:cNvPr id="58372" name="Picture 7" descr="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750" y="1235075"/>
            <a:ext cx="5084763"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Box 7"/>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SAVING AND INVESTING</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4"/>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FC55D894-8A7A-4EB3-81C0-DFB9D52F1A13}" type="slidenum">
              <a:rPr lang="en-US" altLang="en-US" sz="1600">
                <a:solidFill>
                  <a:srgbClr val="FF8000"/>
                </a:solidFill>
                <a:latin typeface="Arial Black" pitchFamily="34" charset="0"/>
              </a:rPr>
              <a:pPr algn="ctr">
                <a:spcBef>
                  <a:spcPct val="50000"/>
                </a:spcBef>
              </a:pPr>
              <a:t>57</a:t>
            </a:fld>
            <a:endParaRPr lang="en-US" altLang="en-US"/>
          </a:p>
        </p:txBody>
      </p:sp>
      <p:pic>
        <p:nvPicPr>
          <p:cNvPr id="59395" name="Picture 8" descr="Page38-pres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6300" y="904875"/>
            <a:ext cx="23193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1320799" y="2895600"/>
          <a:ext cx="6845301" cy="2285090"/>
        </p:xfrm>
        <a:graphic>
          <a:graphicData uri="http://schemas.openxmlformats.org/drawingml/2006/table">
            <a:tbl>
              <a:tblPr firstRow="1" bandRow="1">
                <a:tableStyleId>{284E427A-3D55-4303-BF80-6455036E1DE7}</a:tableStyleId>
              </a:tblPr>
              <a:tblGrid>
                <a:gridCol w="3280040">
                  <a:extLst>
                    <a:ext uri="{9D8B030D-6E8A-4147-A177-3AD203B41FA5}">
                      <a16:colId xmlns:a16="http://schemas.microsoft.com/office/drawing/2014/main" val="20000"/>
                    </a:ext>
                  </a:extLst>
                </a:gridCol>
                <a:gridCol w="1668542">
                  <a:extLst>
                    <a:ext uri="{9D8B030D-6E8A-4147-A177-3AD203B41FA5}">
                      <a16:colId xmlns:a16="http://schemas.microsoft.com/office/drawing/2014/main" val="20001"/>
                    </a:ext>
                  </a:extLst>
                </a:gridCol>
                <a:gridCol w="1896719">
                  <a:extLst>
                    <a:ext uri="{9D8B030D-6E8A-4147-A177-3AD203B41FA5}">
                      <a16:colId xmlns:a16="http://schemas.microsoft.com/office/drawing/2014/main" val="20002"/>
                    </a:ext>
                  </a:extLst>
                </a:gridCol>
              </a:tblGrid>
              <a:tr h="483512">
                <a:tc>
                  <a:txBody>
                    <a:bodyPr/>
                    <a:lstStyle/>
                    <a:p>
                      <a:pPr algn="ctr"/>
                      <a:r>
                        <a:rPr lang="fr-CA" dirty="0"/>
                        <a:t>Actions</a:t>
                      </a:r>
                      <a:endParaRPr lang="en-CA" dirty="0"/>
                    </a:p>
                  </a:txBody>
                  <a:tcPr/>
                </a:tc>
                <a:tc>
                  <a:txBody>
                    <a:bodyPr/>
                    <a:lstStyle/>
                    <a:p>
                      <a:pPr algn="ctr"/>
                      <a:r>
                        <a:rPr lang="fr-CA" dirty="0"/>
                        <a:t>Amy</a:t>
                      </a:r>
                      <a:endParaRPr lang="en-CA" dirty="0"/>
                    </a:p>
                  </a:txBody>
                  <a:tcPr/>
                </a:tc>
                <a:tc>
                  <a:txBody>
                    <a:bodyPr/>
                    <a:lstStyle/>
                    <a:p>
                      <a:pPr algn="ctr"/>
                      <a:r>
                        <a:rPr lang="fr-CA" dirty="0"/>
                        <a:t>Amanda</a:t>
                      </a:r>
                      <a:endParaRPr lang="en-CA" dirty="0"/>
                    </a:p>
                  </a:txBody>
                  <a:tcPr/>
                </a:tc>
                <a:extLst>
                  <a:ext uri="{0D108BD9-81ED-4DB2-BD59-A6C34878D82A}">
                    <a16:rowId xmlns:a16="http://schemas.microsoft.com/office/drawing/2014/main" val="10000"/>
                  </a:ext>
                </a:extLst>
              </a:tr>
              <a:tr h="483512">
                <a:tc>
                  <a:txBody>
                    <a:bodyPr/>
                    <a:lstStyle/>
                    <a:p>
                      <a:r>
                        <a:rPr lang="fr-CA" dirty="0" err="1"/>
                        <a:t>Starts</a:t>
                      </a:r>
                      <a:r>
                        <a:rPr lang="fr-CA" dirty="0"/>
                        <a:t> </a:t>
                      </a:r>
                      <a:r>
                        <a:rPr lang="fr-CA" dirty="0" err="1"/>
                        <a:t>saving</a:t>
                      </a:r>
                      <a:r>
                        <a:rPr lang="fr-CA" dirty="0"/>
                        <a:t> </a:t>
                      </a:r>
                      <a:r>
                        <a:rPr lang="fr-CA" dirty="0" err="1"/>
                        <a:t>at</a:t>
                      </a:r>
                      <a:r>
                        <a:rPr lang="fr-CA" dirty="0"/>
                        <a:t>:</a:t>
                      </a:r>
                      <a:endParaRPr lang="en-CA" dirty="0"/>
                    </a:p>
                  </a:txBody>
                  <a:tcPr/>
                </a:tc>
                <a:tc>
                  <a:txBody>
                    <a:bodyPr/>
                    <a:lstStyle/>
                    <a:p>
                      <a:pPr algn="ctr"/>
                      <a:r>
                        <a:rPr lang="fr-CA" dirty="0"/>
                        <a:t>20</a:t>
                      </a:r>
                      <a:endParaRPr lang="en-CA" dirty="0"/>
                    </a:p>
                  </a:txBody>
                  <a:tcPr/>
                </a:tc>
                <a:tc>
                  <a:txBody>
                    <a:bodyPr/>
                    <a:lstStyle/>
                    <a:p>
                      <a:pPr algn="ctr"/>
                      <a:r>
                        <a:rPr lang="fr-CA" dirty="0"/>
                        <a:t>30</a:t>
                      </a:r>
                      <a:endParaRPr lang="en-CA" dirty="0"/>
                    </a:p>
                  </a:txBody>
                  <a:tcPr/>
                </a:tc>
                <a:extLst>
                  <a:ext uri="{0D108BD9-81ED-4DB2-BD59-A6C34878D82A}">
                    <a16:rowId xmlns:a16="http://schemas.microsoft.com/office/drawing/2014/main" val="10001"/>
                  </a:ext>
                </a:extLst>
              </a:tr>
              <a:tr h="834554">
                <a:tc>
                  <a:txBody>
                    <a:bodyPr/>
                    <a:lstStyle/>
                    <a:p>
                      <a:r>
                        <a:rPr lang="fr-CA" dirty="0" err="1"/>
                        <a:t>Puts</a:t>
                      </a:r>
                      <a:r>
                        <a:rPr lang="fr-CA" dirty="0"/>
                        <a:t> $1,000 a </a:t>
                      </a:r>
                      <a:r>
                        <a:rPr lang="fr-CA" dirty="0" err="1"/>
                        <a:t>year</a:t>
                      </a:r>
                      <a:r>
                        <a:rPr lang="fr-CA" dirty="0"/>
                        <a:t> </a:t>
                      </a:r>
                      <a:r>
                        <a:rPr lang="fr-CA" dirty="0" err="1"/>
                        <a:t>into</a:t>
                      </a:r>
                      <a:r>
                        <a:rPr lang="fr-CA" dirty="0"/>
                        <a:t> </a:t>
                      </a:r>
                      <a:r>
                        <a:rPr lang="fr-CA" dirty="0" err="1"/>
                        <a:t>her</a:t>
                      </a:r>
                      <a:r>
                        <a:rPr lang="fr-CA" dirty="0"/>
                        <a:t> RRSP to </a:t>
                      </a:r>
                      <a:r>
                        <a:rPr lang="fr-CA" dirty="0" err="1"/>
                        <a:t>age</a:t>
                      </a:r>
                      <a:r>
                        <a:rPr lang="fr-CA" dirty="0"/>
                        <a:t>:</a:t>
                      </a:r>
                      <a:endParaRPr lang="en-CA" dirty="0"/>
                    </a:p>
                  </a:txBody>
                  <a:tcPr/>
                </a:tc>
                <a:tc>
                  <a:txBody>
                    <a:bodyPr/>
                    <a:lstStyle/>
                    <a:p>
                      <a:pPr algn="ctr"/>
                      <a:r>
                        <a:rPr lang="fr-CA" dirty="0"/>
                        <a:t>34</a:t>
                      </a:r>
                      <a:endParaRPr lang="en-CA" dirty="0"/>
                    </a:p>
                  </a:txBody>
                  <a:tcPr/>
                </a:tc>
                <a:tc>
                  <a:txBody>
                    <a:bodyPr/>
                    <a:lstStyle/>
                    <a:p>
                      <a:pPr algn="ctr"/>
                      <a:r>
                        <a:rPr lang="fr-CA" dirty="0"/>
                        <a:t>64</a:t>
                      </a:r>
                      <a:endParaRPr lang="en-CA" dirty="0"/>
                    </a:p>
                  </a:txBody>
                  <a:tcPr/>
                </a:tc>
                <a:extLst>
                  <a:ext uri="{0D108BD9-81ED-4DB2-BD59-A6C34878D82A}">
                    <a16:rowId xmlns:a16="http://schemas.microsoft.com/office/drawing/2014/main" val="10002"/>
                  </a:ext>
                </a:extLst>
              </a:tr>
              <a:tr h="483512">
                <a:tc>
                  <a:txBody>
                    <a:bodyPr/>
                    <a:lstStyle/>
                    <a:p>
                      <a:r>
                        <a:rPr lang="fr-CA" dirty="0"/>
                        <a:t>Total </a:t>
                      </a:r>
                      <a:r>
                        <a:rPr lang="fr-CA" dirty="0" err="1"/>
                        <a:t>she</a:t>
                      </a:r>
                      <a:r>
                        <a:rPr lang="fr-CA" dirty="0"/>
                        <a:t> </a:t>
                      </a:r>
                      <a:r>
                        <a:rPr lang="fr-CA" dirty="0" err="1"/>
                        <a:t>saved</a:t>
                      </a:r>
                      <a:r>
                        <a:rPr lang="fr-CA" dirty="0"/>
                        <a:t>:</a:t>
                      </a:r>
                      <a:endParaRPr lang="en-CA" dirty="0"/>
                    </a:p>
                  </a:txBody>
                  <a:tcPr/>
                </a:tc>
                <a:tc>
                  <a:txBody>
                    <a:bodyPr/>
                    <a:lstStyle/>
                    <a:p>
                      <a:pPr algn="ctr"/>
                      <a:r>
                        <a:rPr lang="fr-CA" dirty="0"/>
                        <a:t>$15,000</a:t>
                      </a:r>
                      <a:endParaRPr lang="en-CA" dirty="0"/>
                    </a:p>
                  </a:txBody>
                  <a:tcPr/>
                </a:tc>
                <a:tc>
                  <a:txBody>
                    <a:bodyPr/>
                    <a:lstStyle/>
                    <a:p>
                      <a:pPr algn="ctr"/>
                      <a:r>
                        <a:rPr lang="fr-CA" dirty="0"/>
                        <a:t>$35,000</a:t>
                      </a:r>
                      <a:endParaRPr lang="en-CA" dirty="0"/>
                    </a:p>
                  </a:txBody>
                  <a:tcPr/>
                </a:tc>
                <a:extLst>
                  <a:ext uri="{0D108BD9-81ED-4DB2-BD59-A6C34878D82A}">
                    <a16:rowId xmlns:a16="http://schemas.microsoft.com/office/drawing/2014/main" val="10003"/>
                  </a:ext>
                </a:extLst>
              </a:tr>
            </a:tbl>
          </a:graphicData>
        </a:graphic>
      </p:graphicFrame>
      <p:sp>
        <p:nvSpPr>
          <p:cNvPr id="59397" name="TextBox 7"/>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SAVING AND INVESTING</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4"/>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841853C3-E08C-489C-87A2-93B6410663A5}" type="slidenum">
              <a:rPr lang="en-US" altLang="en-US" sz="1600">
                <a:solidFill>
                  <a:srgbClr val="FF8000"/>
                </a:solidFill>
                <a:latin typeface="Arial Black" pitchFamily="34" charset="0"/>
              </a:rPr>
              <a:pPr algn="ctr">
                <a:spcBef>
                  <a:spcPct val="50000"/>
                </a:spcBef>
              </a:pPr>
              <a:t>58</a:t>
            </a:fld>
            <a:endParaRPr lang="en-US" altLang="en-US"/>
          </a:p>
        </p:txBody>
      </p:sp>
      <p:pic>
        <p:nvPicPr>
          <p:cNvPr id="60419" name="Picture 8" descr="Page38-pres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400" y="879475"/>
            <a:ext cx="23193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7"/>
          <p:cNvSpPr>
            <a:spLocks noChangeArrowheads="1"/>
          </p:cNvSpPr>
          <p:nvPr/>
        </p:nvSpPr>
        <p:spPr bwMode="auto">
          <a:xfrm>
            <a:off x="1295400" y="4162425"/>
            <a:ext cx="69723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110000"/>
              </a:lnSpc>
            </a:pPr>
            <a:r>
              <a:rPr lang="en-US" altLang="en-US"/>
              <a:t>Conclusion:</a:t>
            </a:r>
          </a:p>
          <a:p>
            <a:pPr>
              <a:lnSpc>
                <a:spcPct val="110000"/>
              </a:lnSpc>
              <a:buFont typeface="Arial" pitchFamily="34" charset="0"/>
              <a:buChar char="•"/>
            </a:pPr>
            <a:r>
              <a:rPr lang="en-US" altLang="en-US"/>
              <a:t>Start saving as soon as possible (the sooner </a:t>
            </a:r>
            <a:br>
              <a:rPr lang="en-US" altLang="en-US"/>
            </a:br>
            <a:r>
              <a:rPr lang="en-US" altLang="en-US"/>
              <a:t>the better)</a:t>
            </a:r>
          </a:p>
          <a:p>
            <a:pPr>
              <a:lnSpc>
                <a:spcPct val="110000"/>
              </a:lnSpc>
              <a:buFont typeface="Arial" pitchFamily="34" charset="0"/>
              <a:buChar char="•"/>
            </a:pPr>
            <a:r>
              <a:rPr lang="en-US" altLang="en-US"/>
              <a:t>Save as long as you can (for a long period </a:t>
            </a:r>
            <a:br>
              <a:rPr lang="en-US" altLang="en-US"/>
            </a:br>
            <a:r>
              <a:rPr lang="en-US" altLang="en-US"/>
              <a:t>of time)</a:t>
            </a:r>
          </a:p>
        </p:txBody>
      </p:sp>
      <p:graphicFrame>
        <p:nvGraphicFramePr>
          <p:cNvPr id="6" name="Table 5"/>
          <p:cNvGraphicFramePr>
            <a:graphicFrameLocks noGrp="1"/>
          </p:cNvGraphicFramePr>
          <p:nvPr/>
        </p:nvGraphicFramePr>
        <p:xfrm>
          <a:off x="1320799" y="2921000"/>
          <a:ext cx="6845301" cy="967024"/>
        </p:xfrm>
        <a:graphic>
          <a:graphicData uri="http://schemas.openxmlformats.org/drawingml/2006/table">
            <a:tbl>
              <a:tblPr firstRow="1" bandRow="1">
                <a:tableStyleId>{284E427A-3D55-4303-BF80-6455036E1DE7}</a:tableStyleId>
              </a:tblPr>
              <a:tblGrid>
                <a:gridCol w="3280040">
                  <a:extLst>
                    <a:ext uri="{9D8B030D-6E8A-4147-A177-3AD203B41FA5}">
                      <a16:colId xmlns:a16="http://schemas.microsoft.com/office/drawing/2014/main" val="20000"/>
                    </a:ext>
                  </a:extLst>
                </a:gridCol>
                <a:gridCol w="1668542">
                  <a:extLst>
                    <a:ext uri="{9D8B030D-6E8A-4147-A177-3AD203B41FA5}">
                      <a16:colId xmlns:a16="http://schemas.microsoft.com/office/drawing/2014/main" val="20001"/>
                    </a:ext>
                  </a:extLst>
                </a:gridCol>
                <a:gridCol w="1896719">
                  <a:extLst>
                    <a:ext uri="{9D8B030D-6E8A-4147-A177-3AD203B41FA5}">
                      <a16:colId xmlns:a16="http://schemas.microsoft.com/office/drawing/2014/main" val="20002"/>
                    </a:ext>
                  </a:extLst>
                </a:gridCol>
              </a:tblGrid>
              <a:tr h="483512">
                <a:tc>
                  <a:txBody>
                    <a:bodyPr/>
                    <a:lstStyle/>
                    <a:p>
                      <a:pPr algn="ctr"/>
                      <a:r>
                        <a:rPr lang="fr-CA" dirty="0"/>
                        <a:t>Actions</a:t>
                      </a:r>
                      <a:endParaRPr lang="en-CA" dirty="0"/>
                    </a:p>
                  </a:txBody>
                  <a:tcPr/>
                </a:tc>
                <a:tc>
                  <a:txBody>
                    <a:bodyPr/>
                    <a:lstStyle/>
                    <a:p>
                      <a:pPr algn="ctr"/>
                      <a:r>
                        <a:rPr lang="fr-CA" dirty="0"/>
                        <a:t>Amy</a:t>
                      </a:r>
                      <a:endParaRPr lang="en-CA" dirty="0"/>
                    </a:p>
                  </a:txBody>
                  <a:tcPr/>
                </a:tc>
                <a:tc>
                  <a:txBody>
                    <a:bodyPr/>
                    <a:lstStyle/>
                    <a:p>
                      <a:pPr algn="ctr"/>
                      <a:r>
                        <a:rPr lang="fr-CA" dirty="0"/>
                        <a:t>Amanda</a:t>
                      </a:r>
                      <a:endParaRPr lang="en-CA" dirty="0"/>
                    </a:p>
                  </a:txBody>
                  <a:tcPr/>
                </a:tc>
                <a:extLst>
                  <a:ext uri="{0D108BD9-81ED-4DB2-BD59-A6C34878D82A}">
                    <a16:rowId xmlns:a16="http://schemas.microsoft.com/office/drawing/2014/main" val="10000"/>
                  </a:ext>
                </a:extLst>
              </a:tr>
              <a:tr h="483512">
                <a:tc>
                  <a:txBody>
                    <a:bodyPr/>
                    <a:lstStyle/>
                    <a:p>
                      <a:r>
                        <a:rPr lang="fr-CA" sz="2000" dirty="0"/>
                        <a:t>Total </a:t>
                      </a:r>
                      <a:r>
                        <a:rPr lang="fr-CA" sz="2000" dirty="0" err="1"/>
                        <a:t>she</a:t>
                      </a:r>
                      <a:r>
                        <a:rPr lang="fr-CA" sz="2000" dirty="0"/>
                        <a:t> </a:t>
                      </a:r>
                      <a:r>
                        <a:rPr lang="fr-CA" sz="2000" dirty="0" err="1"/>
                        <a:t>earns</a:t>
                      </a:r>
                      <a:r>
                        <a:rPr lang="fr-CA" sz="2000" dirty="0"/>
                        <a:t> </a:t>
                      </a:r>
                      <a:r>
                        <a:rPr lang="fr-CA" sz="2000" dirty="0" err="1"/>
                        <a:t>at</a:t>
                      </a:r>
                      <a:r>
                        <a:rPr lang="fr-CA" sz="2000" dirty="0"/>
                        <a:t> </a:t>
                      </a:r>
                      <a:r>
                        <a:rPr lang="fr-CA" sz="2000" dirty="0" err="1"/>
                        <a:t>age</a:t>
                      </a:r>
                      <a:r>
                        <a:rPr lang="fr-CA" sz="2000" dirty="0"/>
                        <a:t> 65:</a:t>
                      </a:r>
                      <a:endParaRPr lang="en-CA" sz="2000" dirty="0"/>
                    </a:p>
                  </a:txBody>
                  <a:tcPr/>
                </a:tc>
                <a:tc>
                  <a:txBody>
                    <a:bodyPr/>
                    <a:lstStyle/>
                    <a:p>
                      <a:pPr algn="ctr"/>
                      <a:r>
                        <a:rPr lang="fr-CA" sz="2000" dirty="0"/>
                        <a:t>$141,700</a:t>
                      </a:r>
                      <a:endParaRPr lang="en-CA" sz="2000" dirty="0"/>
                    </a:p>
                  </a:txBody>
                  <a:tcPr/>
                </a:tc>
                <a:tc>
                  <a:txBody>
                    <a:bodyPr/>
                    <a:lstStyle/>
                    <a:p>
                      <a:pPr algn="ctr"/>
                      <a:r>
                        <a:rPr lang="fr-CA" sz="2000" dirty="0"/>
                        <a:t>$116,100</a:t>
                      </a:r>
                      <a:endParaRPr lang="en-CA" sz="2000" dirty="0"/>
                    </a:p>
                  </a:txBody>
                  <a:tcPr/>
                </a:tc>
                <a:extLst>
                  <a:ext uri="{0D108BD9-81ED-4DB2-BD59-A6C34878D82A}">
                    <a16:rowId xmlns:a16="http://schemas.microsoft.com/office/drawing/2014/main" val="10001"/>
                  </a:ext>
                </a:extLst>
              </a:tr>
            </a:tbl>
          </a:graphicData>
        </a:graphic>
      </p:graphicFrame>
      <p:sp>
        <p:nvSpPr>
          <p:cNvPr id="60422" name="TextBox 8"/>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SAVING AND INVESTING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2266950" y="1331913"/>
            <a:ext cx="6227763"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r>
              <a:rPr lang="en-US" altLang="en-US"/>
              <a:t>The current average percentage of their income that Canadians save is:</a:t>
            </a:r>
          </a:p>
          <a:p>
            <a:endParaRPr lang="en-US" altLang="en-US"/>
          </a:p>
          <a:p>
            <a:r>
              <a:rPr lang="en-US" altLang="en-US"/>
              <a:t>a) 5%</a:t>
            </a:r>
          </a:p>
          <a:p>
            <a:r>
              <a:rPr lang="en-US" altLang="en-US"/>
              <a:t>b) 7.5%</a:t>
            </a:r>
          </a:p>
          <a:p>
            <a:r>
              <a:rPr lang="en-US" altLang="en-US"/>
              <a:t>c) 10%	</a:t>
            </a:r>
            <a:endParaRPr lang="en-US" altLang="en-US">
              <a:solidFill>
                <a:srgbClr val="FF0000"/>
              </a:solidFill>
            </a:endParaRPr>
          </a:p>
        </p:txBody>
      </p:sp>
      <p:sp>
        <p:nvSpPr>
          <p:cNvPr id="8195" name="Text Box 11"/>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EA2659DB-7920-4718-ACAB-396CA1219B7B}" type="slidenum">
              <a:rPr lang="en-US" altLang="en-US" sz="1600">
                <a:solidFill>
                  <a:srgbClr val="FF8000"/>
                </a:solidFill>
                <a:latin typeface="Arial Black" pitchFamily="34" charset="0"/>
              </a:rPr>
              <a:pPr algn="ctr">
                <a:spcBef>
                  <a:spcPct val="50000"/>
                </a:spcBef>
              </a:pPr>
              <a:t>5</a:t>
            </a:fld>
            <a:endParaRPr lang="en-US" altLang="en-US"/>
          </a:p>
        </p:txBody>
      </p:sp>
      <p:sp>
        <p:nvSpPr>
          <p:cNvPr id="8196" name="TextBox 6"/>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INTRODUCTION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ChangeArrowheads="1"/>
          </p:cNvSpPr>
          <p:nvPr/>
        </p:nvSpPr>
        <p:spPr bwMode="auto">
          <a:xfrm>
            <a:off x="1206500" y="1476375"/>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r>
              <a:rPr lang="en-US" altLang="en-US" b="1"/>
              <a:t>Rule of 72: Time it takes to double your money</a:t>
            </a:r>
          </a:p>
        </p:txBody>
      </p:sp>
      <p:sp>
        <p:nvSpPr>
          <p:cNvPr id="61443" name="Text Box 4"/>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A3C4099C-A930-4BC1-899F-E5BFFE9DCFFE}" type="slidenum">
              <a:rPr lang="en-US" altLang="en-US" sz="1600">
                <a:solidFill>
                  <a:srgbClr val="FF8000"/>
                </a:solidFill>
                <a:latin typeface="Arial Black" pitchFamily="34" charset="0"/>
              </a:rPr>
              <a:pPr algn="ctr">
                <a:spcBef>
                  <a:spcPct val="50000"/>
                </a:spcBef>
              </a:pPr>
              <a:t>59</a:t>
            </a:fld>
            <a:endParaRPr lang="en-US" altLang="en-US"/>
          </a:p>
        </p:txBody>
      </p:sp>
      <p:graphicFrame>
        <p:nvGraphicFramePr>
          <p:cNvPr id="6" name="Table 5"/>
          <p:cNvGraphicFramePr>
            <a:graphicFrameLocks noGrp="1"/>
          </p:cNvGraphicFramePr>
          <p:nvPr/>
        </p:nvGraphicFramePr>
        <p:xfrm>
          <a:off x="1181100" y="2209800"/>
          <a:ext cx="7086600" cy="3543300"/>
        </p:xfrm>
        <a:graphic>
          <a:graphicData uri="http://schemas.openxmlformats.org/drawingml/2006/table">
            <a:tbl>
              <a:tblPr firstRow="1" bandRow="1">
                <a:tableStyleId>{638B1855-1B75-4FBE-930C-398BA8C253C6}</a:tableStyleId>
              </a:tblPr>
              <a:tblGrid>
                <a:gridCol w="3543300">
                  <a:extLst>
                    <a:ext uri="{9D8B030D-6E8A-4147-A177-3AD203B41FA5}">
                      <a16:colId xmlns:a16="http://schemas.microsoft.com/office/drawing/2014/main" val="20000"/>
                    </a:ext>
                  </a:extLst>
                </a:gridCol>
                <a:gridCol w="3543300">
                  <a:extLst>
                    <a:ext uri="{9D8B030D-6E8A-4147-A177-3AD203B41FA5}">
                      <a16:colId xmlns:a16="http://schemas.microsoft.com/office/drawing/2014/main" val="20001"/>
                    </a:ext>
                  </a:extLst>
                </a:gridCol>
              </a:tblGrid>
              <a:tr h="571500">
                <a:tc>
                  <a:txBody>
                    <a:bodyPr/>
                    <a:lstStyle/>
                    <a:p>
                      <a:pPr algn="ctr"/>
                      <a:r>
                        <a:rPr lang="fr-CA" dirty="0" err="1"/>
                        <a:t>Interest</a:t>
                      </a:r>
                      <a:r>
                        <a:rPr lang="fr-CA" dirty="0"/>
                        <a:t> rate</a:t>
                      </a:r>
                      <a:endParaRPr lang="en-CA" dirty="0"/>
                    </a:p>
                  </a:txBody>
                  <a:tcPr/>
                </a:tc>
                <a:tc>
                  <a:txBody>
                    <a:bodyPr/>
                    <a:lstStyle/>
                    <a:p>
                      <a:pPr algn="ctr"/>
                      <a:r>
                        <a:rPr lang="fr-CA" dirty="0" err="1"/>
                        <a:t>Your</a:t>
                      </a:r>
                      <a:r>
                        <a:rPr lang="fr-CA" dirty="0"/>
                        <a:t> money doubles in:</a:t>
                      </a:r>
                      <a:endParaRPr lang="en-CA" dirty="0"/>
                    </a:p>
                  </a:txBody>
                  <a:tcPr/>
                </a:tc>
                <a:extLst>
                  <a:ext uri="{0D108BD9-81ED-4DB2-BD59-A6C34878D82A}">
                    <a16:rowId xmlns:a16="http://schemas.microsoft.com/office/drawing/2014/main" val="10000"/>
                  </a:ext>
                </a:extLst>
              </a:tr>
              <a:tr h="495300">
                <a:tc>
                  <a:txBody>
                    <a:bodyPr/>
                    <a:lstStyle/>
                    <a:p>
                      <a:pPr algn="ctr"/>
                      <a:r>
                        <a:rPr lang="fr-CA" dirty="0"/>
                        <a:t>2%</a:t>
                      </a:r>
                      <a:endParaRPr lang="en-CA" dirty="0"/>
                    </a:p>
                  </a:txBody>
                  <a:tcPr/>
                </a:tc>
                <a:tc>
                  <a:txBody>
                    <a:bodyPr/>
                    <a:lstStyle/>
                    <a:p>
                      <a:pPr algn="ctr"/>
                      <a:r>
                        <a:rPr lang="fr-CA" dirty="0"/>
                        <a:t>36 </a:t>
                      </a:r>
                      <a:r>
                        <a:rPr lang="fr-CA" dirty="0" err="1"/>
                        <a:t>years</a:t>
                      </a:r>
                      <a:endParaRPr lang="en-CA" dirty="0"/>
                    </a:p>
                  </a:txBody>
                  <a:tcPr/>
                </a:tc>
                <a:extLst>
                  <a:ext uri="{0D108BD9-81ED-4DB2-BD59-A6C34878D82A}">
                    <a16:rowId xmlns:a16="http://schemas.microsoft.com/office/drawing/2014/main" val="10001"/>
                  </a:ext>
                </a:extLst>
              </a:tr>
              <a:tr h="495300">
                <a:tc>
                  <a:txBody>
                    <a:bodyPr/>
                    <a:lstStyle/>
                    <a:p>
                      <a:pPr algn="ctr"/>
                      <a:r>
                        <a:rPr lang="fr-CA" dirty="0"/>
                        <a:t>4%</a:t>
                      </a:r>
                      <a:endParaRPr lang="en-CA" dirty="0"/>
                    </a:p>
                  </a:txBody>
                  <a:tcPr/>
                </a:tc>
                <a:tc>
                  <a:txBody>
                    <a:bodyPr/>
                    <a:lstStyle/>
                    <a:p>
                      <a:pPr algn="ctr"/>
                      <a:r>
                        <a:rPr lang="fr-CA" dirty="0"/>
                        <a:t>18 </a:t>
                      </a:r>
                      <a:r>
                        <a:rPr lang="fr-CA" dirty="0" err="1"/>
                        <a:t>years</a:t>
                      </a:r>
                      <a:endParaRPr lang="en-CA" dirty="0"/>
                    </a:p>
                  </a:txBody>
                  <a:tcPr/>
                </a:tc>
                <a:extLst>
                  <a:ext uri="{0D108BD9-81ED-4DB2-BD59-A6C34878D82A}">
                    <a16:rowId xmlns:a16="http://schemas.microsoft.com/office/drawing/2014/main" val="10002"/>
                  </a:ext>
                </a:extLst>
              </a:tr>
              <a:tr h="495300">
                <a:tc>
                  <a:txBody>
                    <a:bodyPr/>
                    <a:lstStyle/>
                    <a:p>
                      <a:pPr algn="ctr"/>
                      <a:r>
                        <a:rPr lang="fr-CA" dirty="0"/>
                        <a:t>6%</a:t>
                      </a:r>
                      <a:endParaRPr lang="en-CA" dirty="0"/>
                    </a:p>
                  </a:txBody>
                  <a:tcPr/>
                </a:tc>
                <a:tc>
                  <a:txBody>
                    <a:bodyPr/>
                    <a:lstStyle/>
                    <a:p>
                      <a:pPr algn="ctr"/>
                      <a:r>
                        <a:rPr lang="fr-CA" dirty="0"/>
                        <a:t>12 </a:t>
                      </a:r>
                      <a:r>
                        <a:rPr lang="fr-CA" dirty="0" err="1"/>
                        <a:t>years</a:t>
                      </a:r>
                      <a:endParaRPr lang="en-CA" dirty="0"/>
                    </a:p>
                  </a:txBody>
                  <a:tcPr/>
                </a:tc>
                <a:extLst>
                  <a:ext uri="{0D108BD9-81ED-4DB2-BD59-A6C34878D82A}">
                    <a16:rowId xmlns:a16="http://schemas.microsoft.com/office/drawing/2014/main" val="10003"/>
                  </a:ext>
                </a:extLst>
              </a:tr>
              <a:tr h="495300">
                <a:tc>
                  <a:txBody>
                    <a:bodyPr/>
                    <a:lstStyle/>
                    <a:p>
                      <a:pPr algn="ctr"/>
                      <a:r>
                        <a:rPr lang="fr-CA" dirty="0"/>
                        <a:t>8%</a:t>
                      </a:r>
                      <a:endParaRPr lang="en-CA" dirty="0"/>
                    </a:p>
                  </a:txBody>
                  <a:tcPr/>
                </a:tc>
                <a:tc>
                  <a:txBody>
                    <a:bodyPr/>
                    <a:lstStyle/>
                    <a:p>
                      <a:pPr algn="ctr"/>
                      <a:r>
                        <a:rPr lang="fr-CA" dirty="0"/>
                        <a:t>9 </a:t>
                      </a:r>
                      <a:r>
                        <a:rPr lang="fr-CA" dirty="0" err="1"/>
                        <a:t>years</a:t>
                      </a:r>
                      <a:endParaRPr lang="en-CA" dirty="0"/>
                    </a:p>
                  </a:txBody>
                  <a:tcPr/>
                </a:tc>
                <a:extLst>
                  <a:ext uri="{0D108BD9-81ED-4DB2-BD59-A6C34878D82A}">
                    <a16:rowId xmlns:a16="http://schemas.microsoft.com/office/drawing/2014/main" val="10004"/>
                  </a:ext>
                </a:extLst>
              </a:tr>
              <a:tr h="495300">
                <a:tc>
                  <a:txBody>
                    <a:bodyPr/>
                    <a:lstStyle/>
                    <a:p>
                      <a:pPr algn="ctr"/>
                      <a:r>
                        <a:rPr lang="fr-CA" dirty="0"/>
                        <a:t>10%</a:t>
                      </a:r>
                      <a:endParaRPr lang="en-CA" dirty="0"/>
                    </a:p>
                  </a:txBody>
                  <a:tcPr/>
                </a:tc>
                <a:tc>
                  <a:txBody>
                    <a:bodyPr/>
                    <a:lstStyle/>
                    <a:p>
                      <a:pPr algn="ctr"/>
                      <a:r>
                        <a:rPr lang="fr-CA" dirty="0"/>
                        <a:t>7.2 </a:t>
                      </a:r>
                      <a:r>
                        <a:rPr lang="fr-CA" dirty="0" err="1"/>
                        <a:t>years</a:t>
                      </a:r>
                      <a:endParaRPr lang="en-CA" dirty="0"/>
                    </a:p>
                  </a:txBody>
                  <a:tcPr/>
                </a:tc>
                <a:extLst>
                  <a:ext uri="{0D108BD9-81ED-4DB2-BD59-A6C34878D82A}">
                    <a16:rowId xmlns:a16="http://schemas.microsoft.com/office/drawing/2014/main" val="10005"/>
                  </a:ext>
                </a:extLst>
              </a:tr>
              <a:tr h="495300">
                <a:tc>
                  <a:txBody>
                    <a:bodyPr/>
                    <a:lstStyle/>
                    <a:p>
                      <a:pPr algn="ctr"/>
                      <a:r>
                        <a:rPr lang="fr-CA" dirty="0"/>
                        <a:t>12%</a:t>
                      </a:r>
                      <a:endParaRPr lang="en-CA" dirty="0"/>
                    </a:p>
                  </a:txBody>
                  <a:tcPr/>
                </a:tc>
                <a:tc>
                  <a:txBody>
                    <a:bodyPr/>
                    <a:lstStyle/>
                    <a:p>
                      <a:pPr algn="ctr"/>
                      <a:r>
                        <a:rPr lang="fr-CA" dirty="0"/>
                        <a:t>6 </a:t>
                      </a:r>
                      <a:r>
                        <a:rPr lang="fr-CA" dirty="0" err="1"/>
                        <a:t>years</a:t>
                      </a:r>
                      <a:endParaRPr lang="en-CA" dirty="0"/>
                    </a:p>
                  </a:txBody>
                  <a:tcPr/>
                </a:tc>
                <a:extLst>
                  <a:ext uri="{0D108BD9-81ED-4DB2-BD59-A6C34878D82A}">
                    <a16:rowId xmlns:a16="http://schemas.microsoft.com/office/drawing/2014/main" val="10006"/>
                  </a:ext>
                </a:extLst>
              </a:tr>
            </a:tbl>
          </a:graphicData>
        </a:graphic>
      </p:graphicFrame>
      <p:sp>
        <p:nvSpPr>
          <p:cNvPr id="61445" name="TextBox 7"/>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SAVING AND INVESTING</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ChangeArrowheads="1"/>
          </p:cNvSpPr>
          <p:nvPr/>
        </p:nvSpPr>
        <p:spPr bwMode="auto">
          <a:xfrm>
            <a:off x="0" y="1273175"/>
            <a:ext cx="21891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Risk and return</a:t>
            </a:r>
          </a:p>
        </p:txBody>
      </p:sp>
      <p:sp>
        <p:nvSpPr>
          <p:cNvPr id="62467" name="Text Box 4"/>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FD26ACBE-0EC1-4709-A907-B50C0FDEE391}" type="slidenum">
              <a:rPr lang="en-US" altLang="en-US" sz="1600">
                <a:solidFill>
                  <a:srgbClr val="FF8000"/>
                </a:solidFill>
                <a:latin typeface="Arial Black" pitchFamily="34" charset="0"/>
              </a:rPr>
              <a:pPr algn="ctr">
                <a:spcBef>
                  <a:spcPct val="50000"/>
                </a:spcBef>
              </a:pPr>
              <a:t>60</a:t>
            </a:fld>
            <a:endParaRPr lang="en-US" altLang="en-US"/>
          </a:p>
        </p:txBody>
      </p:sp>
      <p:pic>
        <p:nvPicPr>
          <p:cNvPr id="62468" name="Picture 8" descr="Pic slide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825" y="1350963"/>
            <a:ext cx="6099175" cy="454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Box 7"/>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SAVING AND INVESTING</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ChangeArrowheads="1"/>
          </p:cNvSpPr>
          <p:nvPr/>
        </p:nvSpPr>
        <p:spPr bwMode="auto">
          <a:xfrm>
            <a:off x="0" y="1273175"/>
            <a:ext cx="21891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Four types of investments</a:t>
            </a:r>
          </a:p>
        </p:txBody>
      </p:sp>
      <p:sp>
        <p:nvSpPr>
          <p:cNvPr id="63491" name="Text Box 4"/>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74005F37-A3C9-481A-A41B-1867E99D7EFE}" type="slidenum">
              <a:rPr lang="en-US" altLang="en-US" sz="1600">
                <a:solidFill>
                  <a:srgbClr val="FF8000"/>
                </a:solidFill>
                <a:latin typeface="Arial Black" pitchFamily="34" charset="0"/>
              </a:rPr>
              <a:pPr algn="ctr">
                <a:spcBef>
                  <a:spcPct val="50000"/>
                </a:spcBef>
              </a:pPr>
              <a:t>61</a:t>
            </a:fld>
            <a:endParaRPr lang="en-US" altLang="en-US"/>
          </a:p>
        </p:txBody>
      </p:sp>
      <p:sp>
        <p:nvSpPr>
          <p:cNvPr id="63492" name="Text Box 5"/>
          <p:cNvSpPr txBox="1">
            <a:spLocks noChangeArrowheads="1"/>
          </p:cNvSpPr>
          <p:nvPr/>
        </p:nvSpPr>
        <p:spPr bwMode="auto">
          <a:xfrm>
            <a:off x="2266950" y="1331913"/>
            <a:ext cx="687705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110000"/>
              </a:lnSpc>
              <a:buFontTx/>
              <a:buChar char="•"/>
            </a:pPr>
            <a:r>
              <a:rPr lang="en-US" altLang="en-US"/>
              <a:t>Investments that pay interest </a:t>
            </a:r>
            <a:br>
              <a:rPr lang="en-US" altLang="en-US"/>
            </a:br>
            <a:r>
              <a:rPr lang="en-US" altLang="en-US"/>
              <a:t>(savings accounts, CSBs, GICs, etc.)</a:t>
            </a:r>
          </a:p>
          <a:p>
            <a:pPr>
              <a:lnSpc>
                <a:spcPct val="110000"/>
              </a:lnSpc>
              <a:buFontTx/>
              <a:buChar char="•"/>
            </a:pPr>
            <a:r>
              <a:rPr lang="en-US" altLang="en-US"/>
              <a:t>Shares in a company (stocks, mutual </a:t>
            </a:r>
            <a:br>
              <a:rPr lang="en-US" altLang="en-US"/>
            </a:br>
            <a:r>
              <a:rPr lang="en-US" altLang="en-US"/>
              <a:t>funds that invest in stocks, etc.)</a:t>
            </a:r>
          </a:p>
          <a:p>
            <a:pPr>
              <a:lnSpc>
                <a:spcPct val="110000"/>
              </a:lnSpc>
              <a:buFontTx/>
              <a:buChar char="•"/>
            </a:pPr>
            <a:r>
              <a:rPr lang="en-US" altLang="en-US"/>
              <a:t>Property (real estate, art, precious metals, etc.)</a:t>
            </a:r>
          </a:p>
          <a:p>
            <a:pPr>
              <a:lnSpc>
                <a:spcPct val="110000"/>
              </a:lnSpc>
              <a:buFontTx/>
              <a:buChar char="•"/>
            </a:pPr>
            <a:r>
              <a:rPr lang="en-US" altLang="en-US"/>
              <a:t>Direct investment in a business</a:t>
            </a:r>
          </a:p>
        </p:txBody>
      </p:sp>
      <p:sp>
        <p:nvSpPr>
          <p:cNvPr id="63493" name="TextBox 7"/>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SAVING AND INVESTING</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ChangeArrowheads="1"/>
          </p:cNvSpPr>
          <p:nvPr/>
        </p:nvSpPr>
        <p:spPr bwMode="auto">
          <a:xfrm>
            <a:off x="0" y="1273175"/>
            <a:ext cx="21891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Savings Account Selector Tool</a:t>
            </a:r>
          </a:p>
        </p:txBody>
      </p:sp>
      <p:sp>
        <p:nvSpPr>
          <p:cNvPr id="64515" name="Text Box 4"/>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940A473D-811B-4940-BA6C-C57619E1AD06}" type="slidenum">
              <a:rPr lang="en-US" altLang="en-US" sz="1600">
                <a:solidFill>
                  <a:srgbClr val="FF8000"/>
                </a:solidFill>
                <a:latin typeface="Arial Black" pitchFamily="34" charset="0"/>
              </a:rPr>
              <a:pPr algn="ctr">
                <a:spcBef>
                  <a:spcPct val="50000"/>
                </a:spcBef>
              </a:pPr>
              <a:t>62</a:t>
            </a:fld>
            <a:endParaRPr lang="en-US" altLang="en-US"/>
          </a:p>
        </p:txBody>
      </p:sp>
      <p:pic>
        <p:nvPicPr>
          <p:cNvPr id="64516" name="Picture 7" descr="Slide 60(new).JPG"/>
          <p:cNvPicPr>
            <a:picLocks noChangeAspect="1"/>
          </p:cNvPicPr>
          <p:nvPr/>
        </p:nvPicPr>
        <p:blipFill>
          <a:blip r:embed="rId3">
            <a:extLst>
              <a:ext uri="{28A0092B-C50C-407E-A947-70E740481C1C}">
                <a14:useLocalDpi xmlns:a14="http://schemas.microsoft.com/office/drawing/2010/main" val="0"/>
              </a:ext>
            </a:extLst>
          </a:blip>
          <a:srcRect l="2426" t="1732" r="20477"/>
          <a:stretch>
            <a:fillRect/>
          </a:stretch>
        </p:blipFill>
        <p:spPr bwMode="auto">
          <a:xfrm>
            <a:off x="2324100" y="823913"/>
            <a:ext cx="6219825" cy="579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TextBox 8"/>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SAVING AND INVESTING</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0" y="1273175"/>
            <a:ext cx="21891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Canada Savings Bonds</a:t>
            </a:r>
          </a:p>
        </p:txBody>
      </p:sp>
      <p:sp>
        <p:nvSpPr>
          <p:cNvPr id="65539" name="Text Box 4"/>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7263C228-5390-4DC2-A7B8-A967E9477C6C}" type="slidenum">
              <a:rPr lang="en-US" altLang="en-US" sz="1600">
                <a:solidFill>
                  <a:srgbClr val="FF8000"/>
                </a:solidFill>
                <a:latin typeface="Arial Black" pitchFamily="34" charset="0"/>
              </a:rPr>
              <a:pPr algn="ctr">
                <a:spcBef>
                  <a:spcPct val="50000"/>
                </a:spcBef>
              </a:pPr>
              <a:t>63</a:t>
            </a:fld>
            <a:endParaRPr lang="en-US" altLang="en-US"/>
          </a:p>
        </p:txBody>
      </p:sp>
      <p:sp>
        <p:nvSpPr>
          <p:cNvPr id="65540" name="Text Box 5"/>
          <p:cNvSpPr txBox="1">
            <a:spLocks noChangeArrowheads="1"/>
          </p:cNvSpPr>
          <p:nvPr/>
        </p:nvSpPr>
        <p:spPr bwMode="auto">
          <a:xfrm>
            <a:off x="2266950" y="1331913"/>
            <a:ext cx="6877050" cy="452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687388" indent="-230188"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110000"/>
              </a:lnSpc>
              <a:buFontTx/>
              <a:buChar char="•"/>
            </a:pPr>
            <a:r>
              <a:rPr lang="en-US" altLang="en-US"/>
              <a:t>Available from early October to </a:t>
            </a:r>
            <a:br>
              <a:rPr lang="en-US" altLang="en-US"/>
            </a:br>
            <a:r>
              <a:rPr lang="en-US" altLang="en-US"/>
              <a:t>December each year.</a:t>
            </a:r>
          </a:p>
          <a:p>
            <a:pPr>
              <a:lnSpc>
                <a:spcPct val="110000"/>
              </a:lnSpc>
              <a:buFontTx/>
              <a:buChar char="•"/>
            </a:pPr>
            <a:r>
              <a:rPr lang="en-US" altLang="en-US"/>
              <a:t>Opt for regular or compound interest.</a:t>
            </a:r>
          </a:p>
          <a:p>
            <a:pPr>
              <a:lnSpc>
                <a:spcPct val="110000"/>
              </a:lnSpc>
              <a:buFontTx/>
              <a:buChar char="•"/>
            </a:pPr>
            <a:r>
              <a:rPr lang="en-US" altLang="en-US"/>
              <a:t>Buy online, where you bank or invest, or at </a:t>
            </a:r>
            <a:br>
              <a:rPr lang="en-US" altLang="en-US"/>
            </a:br>
            <a:r>
              <a:rPr lang="en-US" altLang="en-US"/>
              <a:t>your workplace through payroll deduction.</a:t>
            </a:r>
          </a:p>
          <a:p>
            <a:pPr>
              <a:lnSpc>
                <a:spcPct val="110000"/>
              </a:lnSpc>
              <a:buFontTx/>
              <a:buChar char="•"/>
            </a:pPr>
            <a:r>
              <a:rPr lang="en-US" altLang="en-US"/>
              <a:t>Canada Savings Bonds:</a:t>
            </a:r>
          </a:p>
          <a:p>
            <a:pPr lvl="1">
              <a:lnSpc>
                <a:spcPct val="110000"/>
              </a:lnSpc>
              <a:buFontTx/>
              <a:buChar char="•"/>
            </a:pPr>
            <a:r>
              <a:rPr lang="en-US" altLang="en-US"/>
              <a:t>Cashable any time, but no interest paid </a:t>
            </a:r>
            <a:br>
              <a:rPr lang="en-US" altLang="en-US"/>
            </a:br>
            <a:r>
              <a:rPr lang="en-US" altLang="en-US"/>
              <a:t>if cashed within first 3 months.</a:t>
            </a:r>
          </a:p>
          <a:p>
            <a:pPr>
              <a:lnSpc>
                <a:spcPct val="110000"/>
              </a:lnSpc>
              <a:buFontTx/>
              <a:buChar char="•"/>
            </a:pPr>
            <a:r>
              <a:rPr lang="en-US" altLang="en-US"/>
              <a:t>Canada Premium Bonds:</a:t>
            </a:r>
          </a:p>
          <a:p>
            <a:pPr lvl="1">
              <a:lnSpc>
                <a:spcPct val="110000"/>
              </a:lnSpc>
              <a:buFontTx/>
              <a:buChar char="•"/>
            </a:pPr>
            <a:r>
              <a:rPr lang="en-US" altLang="en-US"/>
              <a:t>Cashable only once a year but </a:t>
            </a:r>
            <a:br>
              <a:rPr lang="en-US" altLang="en-US"/>
            </a:br>
            <a:r>
              <a:rPr lang="en-US" altLang="en-US"/>
              <a:t>pay more.</a:t>
            </a:r>
          </a:p>
        </p:txBody>
      </p:sp>
      <p:sp>
        <p:nvSpPr>
          <p:cNvPr id="65541" name="TextBox 7"/>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SAVING AND INVESTING</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ChangeArrowheads="1"/>
          </p:cNvSpPr>
          <p:nvPr/>
        </p:nvSpPr>
        <p:spPr bwMode="auto">
          <a:xfrm>
            <a:off x="0" y="1273175"/>
            <a:ext cx="2189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GICs</a:t>
            </a:r>
          </a:p>
        </p:txBody>
      </p:sp>
      <p:sp>
        <p:nvSpPr>
          <p:cNvPr id="66563" name="Text Box 4"/>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781E9E09-E7BF-4CBD-AB7D-EF1A20963654}" type="slidenum">
              <a:rPr lang="en-US" altLang="en-US" sz="1600">
                <a:solidFill>
                  <a:srgbClr val="FF8000"/>
                </a:solidFill>
                <a:latin typeface="Arial Black" pitchFamily="34" charset="0"/>
              </a:rPr>
              <a:pPr algn="ctr">
                <a:spcBef>
                  <a:spcPct val="50000"/>
                </a:spcBef>
              </a:pPr>
              <a:t>64</a:t>
            </a:fld>
            <a:endParaRPr lang="en-US" altLang="en-US"/>
          </a:p>
        </p:txBody>
      </p:sp>
      <p:sp>
        <p:nvSpPr>
          <p:cNvPr id="66564" name="Text Box 5"/>
          <p:cNvSpPr txBox="1">
            <a:spLocks noChangeArrowheads="1"/>
          </p:cNvSpPr>
          <p:nvPr/>
        </p:nvSpPr>
        <p:spPr bwMode="auto">
          <a:xfrm>
            <a:off x="2266950" y="1331913"/>
            <a:ext cx="6877050"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110000"/>
              </a:lnSpc>
              <a:buFontTx/>
              <a:buChar char="•"/>
            </a:pPr>
            <a:r>
              <a:rPr lang="en-US" altLang="en-US"/>
              <a:t>Your money is locked up for a period of time, </a:t>
            </a:r>
            <a:br>
              <a:rPr lang="en-US" altLang="en-US"/>
            </a:br>
            <a:r>
              <a:rPr lang="en-US" altLang="en-US"/>
              <a:t>ranging from less than 1 month to 10 years.</a:t>
            </a:r>
          </a:p>
          <a:p>
            <a:pPr>
              <a:lnSpc>
                <a:spcPct val="110000"/>
              </a:lnSpc>
              <a:buFontTx/>
              <a:buChar char="•"/>
            </a:pPr>
            <a:r>
              <a:rPr lang="en-US" altLang="en-US"/>
              <a:t>Generally, the longer the term, the higher </a:t>
            </a:r>
            <a:br>
              <a:rPr lang="en-US" altLang="en-US"/>
            </a:br>
            <a:r>
              <a:rPr lang="en-US" altLang="en-US"/>
              <a:t>the rate of interest.</a:t>
            </a:r>
          </a:p>
          <a:p>
            <a:pPr>
              <a:lnSpc>
                <a:spcPct val="110000"/>
              </a:lnSpc>
              <a:buFontTx/>
              <a:buChar char="•"/>
            </a:pPr>
            <a:r>
              <a:rPr lang="en-US" altLang="en-US"/>
              <a:t>Traditional GICs: principal and return </a:t>
            </a:r>
            <a:br>
              <a:rPr lang="en-US" altLang="en-US"/>
            </a:br>
            <a:r>
              <a:rPr lang="en-US" altLang="en-US"/>
              <a:t>are guaranteed.</a:t>
            </a:r>
          </a:p>
          <a:p>
            <a:pPr>
              <a:lnSpc>
                <a:spcPct val="110000"/>
              </a:lnSpc>
              <a:buFontTx/>
              <a:buChar char="•"/>
            </a:pPr>
            <a:r>
              <a:rPr lang="en-US" altLang="en-US">
                <a:latin typeface="HelveticaNeueLT Pro 55 Roman"/>
              </a:rPr>
              <a:t>“</a:t>
            </a:r>
            <a:r>
              <a:rPr lang="en-US" altLang="en-US"/>
              <a:t>Market-linked</a:t>
            </a:r>
            <a:r>
              <a:rPr lang="en-US" altLang="en-US">
                <a:latin typeface="HelveticaNeueLT Pro 55 Roman"/>
              </a:rPr>
              <a:t>”</a:t>
            </a:r>
            <a:r>
              <a:rPr lang="en-US" altLang="en-US"/>
              <a:t> GICs: principal is guaranteed, </a:t>
            </a:r>
            <a:br>
              <a:rPr lang="en-US" altLang="en-US"/>
            </a:br>
            <a:r>
              <a:rPr lang="en-US" altLang="en-US"/>
              <a:t>but returns are linked to a stock market index, </a:t>
            </a:r>
            <a:br>
              <a:rPr lang="en-US" altLang="en-US"/>
            </a:br>
            <a:r>
              <a:rPr lang="en-US" altLang="en-US"/>
              <a:t>so they fluctuate.</a:t>
            </a:r>
          </a:p>
          <a:p>
            <a:pPr>
              <a:lnSpc>
                <a:spcPct val="110000"/>
              </a:lnSpc>
              <a:buFontTx/>
              <a:buChar char="•"/>
            </a:pPr>
            <a:r>
              <a:rPr lang="en-US" altLang="en-US"/>
              <a:t>You can also get cashable GICs; more </a:t>
            </a:r>
            <a:br>
              <a:rPr lang="en-US" altLang="en-US"/>
            </a:br>
            <a:r>
              <a:rPr lang="en-US" altLang="en-US"/>
              <a:t>flexible but with lower rates.</a:t>
            </a:r>
          </a:p>
        </p:txBody>
      </p:sp>
      <p:sp>
        <p:nvSpPr>
          <p:cNvPr id="66565" name="TextBox 7"/>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SAVING AND INVESTING</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0" y="1273175"/>
            <a:ext cx="2189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Stocks</a:t>
            </a:r>
          </a:p>
        </p:txBody>
      </p:sp>
      <p:sp>
        <p:nvSpPr>
          <p:cNvPr id="67587" name="Text Box 4"/>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DE8092A2-F2AA-443E-9244-78644C92BCD0}" type="slidenum">
              <a:rPr lang="en-US" altLang="en-US" sz="1600">
                <a:solidFill>
                  <a:srgbClr val="FF8000"/>
                </a:solidFill>
                <a:latin typeface="Arial Black" pitchFamily="34" charset="0"/>
              </a:rPr>
              <a:pPr algn="ctr">
                <a:spcBef>
                  <a:spcPct val="50000"/>
                </a:spcBef>
              </a:pPr>
              <a:t>65</a:t>
            </a:fld>
            <a:endParaRPr lang="en-US" altLang="en-US"/>
          </a:p>
        </p:txBody>
      </p:sp>
      <p:sp>
        <p:nvSpPr>
          <p:cNvPr id="67588" name="Text Box 5"/>
          <p:cNvSpPr txBox="1">
            <a:spLocks noChangeArrowheads="1"/>
          </p:cNvSpPr>
          <p:nvPr/>
        </p:nvSpPr>
        <p:spPr bwMode="auto">
          <a:xfrm>
            <a:off x="2266950" y="1331913"/>
            <a:ext cx="6877050"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110000"/>
              </a:lnSpc>
              <a:buFontTx/>
              <a:buChar char="•"/>
            </a:pPr>
            <a:r>
              <a:rPr lang="en-US" altLang="en-US"/>
              <a:t>Shares in a company; you are partial owner </a:t>
            </a:r>
            <a:br>
              <a:rPr lang="en-US" altLang="en-US"/>
            </a:br>
            <a:r>
              <a:rPr lang="en-US" altLang="en-US"/>
              <a:t>of the company.</a:t>
            </a:r>
          </a:p>
          <a:p>
            <a:pPr>
              <a:lnSpc>
                <a:spcPct val="110000"/>
              </a:lnSpc>
              <a:buFontTx/>
              <a:buChar char="•"/>
            </a:pPr>
            <a:r>
              <a:rPr lang="en-US" altLang="en-US"/>
              <a:t>Share prices and returns can be positive </a:t>
            </a:r>
            <a:br>
              <a:rPr lang="en-US" altLang="en-US"/>
            </a:br>
            <a:r>
              <a:rPr lang="en-US" altLang="en-US"/>
              <a:t>or negative.</a:t>
            </a:r>
          </a:p>
          <a:p>
            <a:pPr>
              <a:lnSpc>
                <a:spcPct val="110000"/>
              </a:lnSpc>
              <a:buFontTx/>
              <a:buChar char="•"/>
            </a:pPr>
            <a:r>
              <a:rPr lang="en-US" altLang="en-US"/>
              <a:t>No guarantee of income: you could lose your </a:t>
            </a:r>
            <a:br>
              <a:rPr lang="en-US" altLang="en-US"/>
            </a:br>
            <a:r>
              <a:rPr lang="en-US" altLang="en-US"/>
              <a:t>whole investment.</a:t>
            </a:r>
          </a:p>
          <a:p>
            <a:pPr>
              <a:lnSpc>
                <a:spcPct val="110000"/>
              </a:lnSpc>
              <a:buFontTx/>
              <a:buChar char="•"/>
            </a:pPr>
            <a:r>
              <a:rPr lang="en-US" altLang="en-US"/>
              <a:t>Traded on stock exchanges or </a:t>
            </a:r>
            <a:br>
              <a:rPr lang="en-US" altLang="en-US"/>
            </a:br>
            <a:r>
              <a:rPr lang="en-US" altLang="en-US"/>
              <a:t>over-the-counter markets.</a:t>
            </a:r>
          </a:p>
          <a:p>
            <a:pPr>
              <a:lnSpc>
                <a:spcPct val="110000"/>
              </a:lnSpc>
              <a:buFontTx/>
              <a:buChar char="•"/>
            </a:pPr>
            <a:r>
              <a:rPr lang="en-US" altLang="en-US"/>
              <a:t>Stocks have outperformed other investment </a:t>
            </a:r>
            <a:br>
              <a:rPr lang="en-US" altLang="en-US"/>
            </a:br>
            <a:r>
              <a:rPr lang="en-US" altLang="en-US"/>
              <a:t>options by a wide margin over periods of </a:t>
            </a:r>
            <a:br>
              <a:rPr lang="en-US" altLang="en-US"/>
            </a:br>
            <a:r>
              <a:rPr lang="en-US" altLang="en-US"/>
              <a:t>10 years or more.</a:t>
            </a:r>
          </a:p>
        </p:txBody>
      </p:sp>
      <p:sp>
        <p:nvSpPr>
          <p:cNvPr id="67589" name="TextBox 7"/>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SAVING AND INVESTING</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0" y="1273175"/>
            <a:ext cx="21891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Why invest </a:t>
            </a:r>
            <a:br>
              <a:rPr lang="en-US" altLang="en-US" b="1"/>
            </a:br>
            <a:r>
              <a:rPr lang="en-US" altLang="en-US" b="1"/>
              <a:t>in mutual funds?</a:t>
            </a:r>
          </a:p>
        </p:txBody>
      </p:sp>
      <p:sp>
        <p:nvSpPr>
          <p:cNvPr id="68611" name="Text Box 4"/>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86E4B80E-EC31-4175-833F-0B3BC76C1257}" type="slidenum">
              <a:rPr lang="en-US" altLang="en-US" sz="1600">
                <a:solidFill>
                  <a:srgbClr val="FF8000"/>
                </a:solidFill>
                <a:latin typeface="Arial Black" pitchFamily="34" charset="0"/>
              </a:rPr>
              <a:pPr algn="ctr">
                <a:spcBef>
                  <a:spcPct val="50000"/>
                </a:spcBef>
              </a:pPr>
              <a:t>66</a:t>
            </a:fld>
            <a:endParaRPr lang="en-US" altLang="en-US"/>
          </a:p>
        </p:txBody>
      </p:sp>
      <p:sp>
        <p:nvSpPr>
          <p:cNvPr id="68612" name="Text Box 5"/>
          <p:cNvSpPr txBox="1">
            <a:spLocks noChangeArrowheads="1"/>
          </p:cNvSpPr>
          <p:nvPr/>
        </p:nvSpPr>
        <p:spPr bwMode="auto">
          <a:xfrm>
            <a:off x="2266950" y="1331913"/>
            <a:ext cx="6877050" cy="29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110000"/>
              </a:lnSpc>
              <a:buFontTx/>
              <a:buChar char="•"/>
            </a:pPr>
            <a:r>
              <a:rPr lang="en-US" altLang="en-US"/>
              <a:t>Professional management</a:t>
            </a:r>
          </a:p>
          <a:p>
            <a:pPr>
              <a:lnSpc>
                <a:spcPct val="110000"/>
              </a:lnSpc>
              <a:buFontTx/>
              <a:buChar char="•"/>
            </a:pPr>
            <a:r>
              <a:rPr lang="en-US" altLang="en-US"/>
              <a:t>Diversification: your money is spread over  </a:t>
            </a:r>
            <a:br>
              <a:rPr lang="en-US" altLang="en-US"/>
            </a:br>
            <a:r>
              <a:rPr lang="en-US" altLang="en-US"/>
              <a:t>several investments</a:t>
            </a:r>
          </a:p>
          <a:p>
            <a:pPr>
              <a:lnSpc>
                <a:spcPct val="110000"/>
              </a:lnSpc>
              <a:buFontTx/>
              <a:buChar char="•"/>
            </a:pPr>
            <a:r>
              <a:rPr lang="en-US" altLang="en-US"/>
              <a:t>Ease of access: you can generally sell </a:t>
            </a:r>
            <a:br>
              <a:rPr lang="en-US" altLang="en-US"/>
            </a:br>
            <a:r>
              <a:rPr lang="en-US" altLang="en-US"/>
              <a:t>any time </a:t>
            </a:r>
          </a:p>
          <a:p>
            <a:pPr>
              <a:lnSpc>
                <a:spcPct val="110000"/>
              </a:lnSpc>
              <a:buFontTx/>
              <a:buChar char="•"/>
            </a:pPr>
            <a:r>
              <a:rPr lang="en-US" altLang="en-US"/>
              <a:t>Readily available through most </a:t>
            </a:r>
            <a:br>
              <a:rPr lang="en-US" altLang="en-US"/>
            </a:br>
            <a:r>
              <a:rPr lang="en-US" altLang="en-US"/>
              <a:t>financial institutions</a:t>
            </a:r>
          </a:p>
        </p:txBody>
      </p:sp>
      <p:sp>
        <p:nvSpPr>
          <p:cNvPr id="68613" name="TextBox 7"/>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SAVING AND INVESTING</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ChangeArrowheads="1"/>
          </p:cNvSpPr>
          <p:nvPr/>
        </p:nvSpPr>
        <p:spPr bwMode="auto">
          <a:xfrm>
            <a:off x="0" y="1273175"/>
            <a:ext cx="218916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Questions to ask a prospective financial advisor</a:t>
            </a:r>
          </a:p>
        </p:txBody>
      </p:sp>
      <p:sp>
        <p:nvSpPr>
          <p:cNvPr id="69635" name="Text Box 4"/>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4FC27267-B172-45F1-B7BE-82E57D7E0FDE}" type="slidenum">
              <a:rPr lang="en-US" altLang="en-US" sz="1600">
                <a:solidFill>
                  <a:srgbClr val="FF8000"/>
                </a:solidFill>
                <a:latin typeface="Arial Black" pitchFamily="34" charset="0"/>
              </a:rPr>
              <a:pPr algn="ctr">
                <a:spcBef>
                  <a:spcPct val="50000"/>
                </a:spcBef>
              </a:pPr>
              <a:t>67</a:t>
            </a:fld>
            <a:endParaRPr lang="en-US" altLang="en-US"/>
          </a:p>
        </p:txBody>
      </p:sp>
      <p:sp>
        <p:nvSpPr>
          <p:cNvPr id="69636" name="Text Box 5"/>
          <p:cNvSpPr txBox="1">
            <a:spLocks noChangeArrowheads="1"/>
          </p:cNvSpPr>
          <p:nvPr/>
        </p:nvSpPr>
        <p:spPr bwMode="auto">
          <a:xfrm>
            <a:off x="2266950" y="1331913"/>
            <a:ext cx="687705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110000"/>
              </a:lnSpc>
              <a:buFontTx/>
              <a:buChar char="•"/>
            </a:pPr>
            <a:r>
              <a:rPr lang="en-US" altLang="en-US"/>
              <a:t>What is your background, experience </a:t>
            </a:r>
            <a:br>
              <a:rPr lang="en-US" altLang="en-US"/>
            </a:br>
            <a:r>
              <a:rPr lang="en-US" altLang="en-US"/>
              <a:t>and track record?</a:t>
            </a:r>
          </a:p>
          <a:p>
            <a:pPr>
              <a:lnSpc>
                <a:spcPct val="110000"/>
              </a:lnSpc>
              <a:buFontTx/>
              <a:buChar char="•"/>
            </a:pPr>
            <a:r>
              <a:rPr lang="en-US" altLang="en-US"/>
              <a:t>Is your firm registered with a securities </a:t>
            </a:r>
            <a:br>
              <a:rPr lang="en-US" altLang="en-US"/>
            </a:br>
            <a:r>
              <a:rPr lang="en-US" altLang="en-US"/>
              <a:t>commission or other formal body?</a:t>
            </a:r>
          </a:p>
          <a:p>
            <a:pPr>
              <a:lnSpc>
                <a:spcPct val="110000"/>
              </a:lnSpc>
              <a:buFontTx/>
              <a:buChar char="•"/>
            </a:pPr>
            <a:r>
              <a:rPr lang="en-US" altLang="en-US"/>
              <a:t>What can you do for me? Provide advice only, </a:t>
            </a:r>
            <a:br>
              <a:rPr lang="en-US" altLang="en-US"/>
            </a:br>
            <a:r>
              <a:rPr lang="en-US" altLang="en-US"/>
              <a:t>sell products, help me build a financial plan?</a:t>
            </a:r>
          </a:p>
          <a:p>
            <a:pPr>
              <a:lnSpc>
                <a:spcPct val="110000"/>
              </a:lnSpc>
              <a:buFontTx/>
              <a:buChar char="•"/>
            </a:pPr>
            <a:r>
              <a:rPr lang="en-US" altLang="en-US"/>
              <a:t>What products do you sell?</a:t>
            </a:r>
          </a:p>
          <a:p>
            <a:pPr>
              <a:lnSpc>
                <a:spcPct val="110000"/>
              </a:lnSpc>
              <a:buFontTx/>
              <a:buChar char="•"/>
            </a:pPr>
            <a:r>
              <a:rPr lang="en-US" altLang="en-US"/>
              <a:t>How do you get paid?</a:t>
            </a:r>
          </a:p>
          <a:p>
            <a:pPr>
              <a:lnSpc>
                <a:spcPct val="110000"/>
              </a:lnSpc>
              <a:buFontTx/>
              <a:buChar char="•"/>
            </a:pPr>
            <a:r>
              <a:rPr lang="en-US" altLang="en-US"/>
              <a:t>How do you work with your clients?</a:t>
            </a:r>
          </a:p>
          <a:p>
            <a:pPr>
              <a:lnSpc>
                <a:spcPct val="110000"/>
              </a:lnSpc>
              <a:buFontTx/>
              <a:buChar char="•"/>
            </a:pPr>
            <a:r>
              <a:rPr lang="en-US" altLang="en-US"/>
              <a:t>Can you provide references?</a:t>
            </a:r>
          </a:p>
        </p:txBody>
      </p:sp>
      <p:sp>
        <p:nvSpPr>
          <p:cNvPr id="69637" name="TextBox 7"/>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SAVING AND INVESTING</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ChangeArrowheads="1"/>
          </p:cNvSpPr>
          <p:nvPr/>
        </p:nvSpPr>
        <p:spPr bwMode="auto">
          <a:xfrm>
            <a:off x="0" y="1273175"/>
            <a:ext cx="21891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The three knows</a:t>
            </a:r>
          </a:p>
        </p:txBody>
      </p:sp>
      <p:sp>
        <p:nvSpPr>
          <p:cNvPr id="70659" name="Text Box 4"/>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49AF371B-C149-43F9-9C42-CBAF29AFA460}" type="slidenum">
              <a:rPr lang="en-US" altLang="en-US" sz="1600">
                <a:solidFill>
                  <a:srgbClr val="FF8000"/>
                </a:solidFill>
                <a:latin typeface="Arial Black" pitchFamily="34" charset="0"/>
              </a:rPr>
              <a:pPr algn="ctr">
                <a:spcBef>
                  <a:spcPct val="50000"/>
                </a:spcBef>
              </a:pPr>
              <a:t>68</a:t>
            </a:fld>
            <a:endParaRPr lang="en-US" altLang="en-US"/>
          </a:p>
        </p:txBody>
      </p:sp>
      <p:sp>
        <p:nvSpPr>
          <p:cNvPr id="70660" name="Text Box 5"/>
          <p:cNvSpPr txBox="1">
            <a:spLocks noChangeArrowheads="1"/>
          </p:cNvSpPr>
          <p:nvPr/>
        </p:nvSpPr>
        <p:spPr bwMode="auto">
          <a:xfrm>
            <a:off x="2266950" y="1331913"/>
            <a:ext cx="687705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110000"/>
              </a:lnSpc>
              <a:buFontTx/>
              <a:buChar char="•"/>
            </a:pPr>
            <a:r>
              <a:rPr lang="en-US" altLang="en-US"/>
              <a:t>Know yourself: your investment goals </a:t>
            </a:r>
            <a:br>
              <a:rPr lang="en-US" altLang="en-US"/>
            </a:br>
            <a:r>
              <a:rPr lang="en-US" altLang="en-US"/>
              <a:t>and timeline, your risk tolerance.</a:t>
            </a:r>
          </a:p>
          <a:p>
            <a:pPr>
              <a:lnSpc>
                <a:spcPct val="110000"/>
              </a:lnSpc>
              <a:buFontTx/>
              <a:buChar char="•"/>
            </a:pPr>
            <a:r>
              <a:rPr lang="en-US" altLang="en-US"/>
              <a:t>Know your investment: is it right for you?</a:t>
            </a:r>
          </a:p>
          <a:p>
            <a:pPr>
              <a:lnSpc>
                <a:spcPct val="110000"/>
              </a:lnSpc>
              <a:buFontTx/>
              <a:buChar char="•"/>
            </a:pPr>
            <a:r>
              <a:rPr lang="en-US" altLang="en-US"/>
              <a:t>Know your advisor.</a:t>
            </a:r>
          </a:p>
        </p:txBody>
      </p:sp>
      <p:sp>
        <p:nvSpPr>
          <p:cNvPr id="70661" name="TextBox 7"/>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SAVING AND INVESTING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2266950" y="1331913"/>
            <a:ext cx="6227763"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r>
              <a:rPr lang="en-CA" altLang="en-US"/>
              <a:t>In 2010, the average household debt of Canadians was: </a:t>
            </a:r>
          </a:p>
          <a:p>
            <a:endParaRPr lang="en-US" altLang="en-US"/>
          </a:p>
          <a:p>
            <a:r>
              <a:rPr lang="en-CA" altLang="en-US"/>
              <a:t>a) $26,000</a:t>
            </a:r>
          </a:p>
          <a:p>
            <a:r>
              <a:rPr lang="en-CA" altLang="en-US"/>
              <a:t>b) $56,000</a:t>
            </a:r>
          </a:p>
          <a:p>
            <a:r>
              <a:rPr lang="en-CA" altLang="en-US"/>
              <a:t>c) $96,000</a:t>
            </a:r>
          </a:p>
          <a:p>
            <a:r>
              <a:rPr lang="en-US" altLang="en-US"/>
              <a:t>	</a:t>
            </a:r>
          </a:p>
        </p:txBody>
      </p:sp>
      <p:sp>
        <p:nvSpPr>
          <p:cNvPr id="9219" name="Text Box 6"/>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58456E3F-5A8E-474A-A7C6-2E4E77BE8802}" type="slidenum">
              <a:rPr lang="en-US" altLang="en-US" sz="1600">
                <a:solidFill>
                  <a:srgbClr val="FF8000"/>
                </a:solidFill>
                <a:latin typeface="Arial Black" pitchFamily="34" charset="0"/>
              </a:rPr>
              <a:pPr algn="ctr">
                <a:spcBef>
                  <a:spcPct val="50000"/>
                </a:spcBef>
              </a:pPr>
              <a:t>6</a:t>
            </a:fld>
            <a:endParaRPr lang="en-US" altLang="en-US"/>
          </a:p>
        </p:txBody>
      </p:sp>
      <p:sp>
        <p:nvSpPr>
          <p:cNvPr id="9220" name="TextBox 6"/>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INTRODUCTION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ChangeArrowheads="1"/>
          </p:cNvSpPr>
          <p:nvPr/>
        </p:nvSpPr>
        <p:spPr bwMode="auto">
          <a:xfrm>
            <a:off x="0" y="1273175"/>
            <a:ext cx="21891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CA" altLang="en-US" b="1"/>
              <a:t>Registered </a:t>
            </a:r>
            <a:br>
              <a:rPr lang="en-CA" altLang="en-US" b="1"/>
            </a:br>
            <a:r>
              <a:rPr lang="en-CA" altLang="en-US" b="1"/>
              <a:t>tax plans </a:t>
            </a:r>
            <a:endParaRPr lang="en-US" altLang="en-US" b="1"/>
          </a:p>
        </p:txBody>
      </p:sp>
      <p:sp>
        <p:nvSpPr>
          <p:cNvPr id="71683" name="Text Box 4"/>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1F7DF164-C0FE-4F6A-8096-568D1FC875D6}" type="slidenum">
              <a:rPr lang="en-US" altLang="en-US" sz="1600">
                <a:solidFill>
                  <a:srgbClr val="FF8000"/>
                </a:solidFill>
                <a:latin typeface="Arial Black" pitchFamily="34" charset="0"/>
              </a:rPr>
              <a:pPr algn="ctr">
                <a:spcBef>
                  <a:spcPct val="50000"/>
                </a:spcBef>
              </a:pPr>
              <a:t>69</a:t>
            </a:fld>
            <a:endParaRPr lang="en-US" altLang="en-US"/>
          </a:p>
        </p:txBody>
      </p:sp>
      <p:sp>
        <p:nvSpPr>
          <p:cNvPr id="71684" name="Text Box 5"/>
          <p:cNvSpPr txBox="1">
            <a:spLocks noChangeArrowheads="1"/>
          </p:cNvSpPr>
          <p:nvPr/>
        </p:nvSpPr>
        <p:spPr bwMode="auto">
          <a:xfrm>
            <a:off x="2247900" y="1331913"/>
            <a:ext cx="6877050" cy="370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110000"/>
              </a:lnSpc>
              <a:buFontTx/>
              <a:buChar char="•"/>
            </a:pPr>
            <a:r>
              <a:rPr lang="en-CA" altLang="en-US"/>
              <a:t>Tax-Free Savings Accounts (TFSAs): </a:t>
            </a:r>
            <a:br>
              <a:rPr lang="en-CA" altLang="en-US"/>
            </a:br>
            <a:r>
              <a:rPr lang="en-CA" altLang="en-US"/>
              <a:t>earn income from investments without </a:t>
            </a:r>
            <a:br>
              <a:rPr lang="en-CA" altLang="en-US"/>
            </a:br>
            <a:r>
              <a:rPr lang="en-CA" altLang="en-US"/>
              <a:t>paying taxes on the income</a:t>
            </a:r>
          </a:p>
          <a:p>
            <a:pPr>
              <a:lnSpc>
                <a:spcPct val="110000"/>
              </a:lnSpc>
              <a:buFontTx/>
              <a:buChar char="•"/>
            </a:pPr>
            <a:r>
              <a:rPr lang="en-CA" altLang="en-US"/>
              <a:t>Registered Retirement Savings Plans (RRSPs):</a:t>
            </a:r>
            <a:br>
              <a:rPr lang="en-CA" altLang="en-US"/>
            </a:br>
            <a:r>
              <a:rPr lang="en-CA" altLang="en-US"/>
              <a:t>defer paying income tax until retirement</a:t>
            </a:r>
          </a:p>
          <a:p>
            <a:pPr>
              <a:lnSpc>
                <a:spcPct val="110000"/>
              </a:lnSpc>
              <a:buFontTx/>
              <a:buChar char="•"/>
            </a:pPr>
            <a:r>
              <a:rPr lang="en-CA" altLang="en-US"/>
              <a:t>Registered Education Savings Plans (RESPs): </a:t>
            </a:r>
            <a:br>
              <a:rPr lang="en-CA" altLang="en-US"/>
            </a:br>
            <a:r>
              <a:rPr lang="en-CA" altLang="en-US"/>
              <a:t>shift the tax to a student</a:t>
            </a:r>
          </a:p>
          <a:p>
            <a:pPr>
              <a:lnSpc>
                <a:spcPct val="110000"/>
              </a:lnSpc>
              <a:buFontTx/>
              <a:buChar char="•"/>
            </a:pPr>
            <a:r>
              <a:rPr lang="en-CA" altLang="en-US"/>
              <a:t>Registered Disability Savings Plans (RDSPs):</a:t>
            </a:r>
            <a:br>
              <a:rPr lang="en-CA" altLang="en-US"/>
            </a:br>
            <a:r>
              <a:rPr lang="en-CA" altLang="en-US"/>
              <a:t>shift the tax to someone with a disability </a:t>
            </a:r>
          </a:p>
        </p:txBody>
      </p:sp>
      <p:sp>
        <p:nvSpPr>
          <p:cNvPr id="71685" name="TextBox 7"/>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SAVING AND INVESTING</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descr="SectionPag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extBox 5"/>
          <p:cNvSpPr txBox="1">
            <a:spLocks noChangeArrowheads="1"/>
          </p:cNvSpPr>
          <p:nvPr/>
        </p:nvSpPr>
        <p:spPr bwMode="auto">
          <a:xfrm>
            <a:off x="2154238" y="3233738"/>
            <a:ext cx="55689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sz="3600">
                <a:solidFill>
                  <a:srgbClr val="EC8203"/>
                </a:solidFill>
              </a:rPr>
              <a:t>FINANCIAL PLANNING</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ChangeArrowheads="1"/>
          </p:cNvSpPr>
          <p:nvPr/>
        </p:nvSpPr>
        <p:spPr bwMode="auto">
          <a:xfrm>
            <a:off x="0" y="1273175"/>
            <a:ext cx="21891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Budget and financial plan</a:t>
            </a:r>
          </a:p>
        </p:txBody>
      </p:sp>
      <p:sp>
        <p:nvSpPr>
          <p:cNvPr id="73731" name="Text Box 4"/>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76FF09D4-95FF-4DDE-A707-4C6055D1A3CF}" type="slidenum">
              <a:rPr lang="en-US" altLang="en-US" sz="1600">
                <a:solidFill>
                  <a:srgbClr val="FF8000"/>
                </a:solidFill>
                <a:latin typeface="Arial Black" pitchFamily="34" charset="0"/>
              </a:rPr>
              <a:pPr algn="ctr">
                <a:spcBef>
                  <a:spcPct val="50000"/>
                </a:spcBef>
              </a:pPr>
              <a:t>71</a:t>
            </a:fld>
            <a:endParaRPr lang="en-US" altLang="en-US"/>
          </a:p>
        </p:txBody>
      </p:sp>
      <p:pic>
        <p:nvPicPr>
          <p:cNvPr id="73732" name="Picture 7" descr="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3150" y="1404938"/>
            <a:ext cx="6045200" cy="346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TextBox 7"/>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FINANCIAL PLANNING</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ChangeArrowheads="1"/>
          </p:cNvSpPr>
          <p:nvPr/>
        </p:nvSpPr>
        <p:spPr bwMode="auto">
          <a:xfrm>
            <a:off x="0" y="1273175"/>
            <a:ext cx="21891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How can a financial plan help you?</a:t>
            </a:r>
          </a:p>
        </p:txBody>
      </p:sp>
      <p:sp>
        <p:nvSpPr>
          <p:cNvPr id="74755" name="Text Box 4"/>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FD1DE3BF-F09D-40BB-9798-72EFF6279039}" type="slidenum">
              <a:rPr lang="en-US" altLang="en-US" sz="1600">
                <a:solidFill>
                  <a:srgbClr val="FF8000"/>
                </a:solidFill>
                <a:latin typeface="Arial Black" pitchFamily="34" charset="0"/>
              </a:rPr>
              <a:pPr algn="ctr">
                <a:spcBef>
                  <a:spcPct val="50000"/>
                </a:spcBef>
              </a:pPr>
              <a:t>72</a:t>
            </a:fld>
            <a:endParaRPr lang="en-US" altLang="en-US"/>
          </a:p>
        </p:txBody>
      </p:sp>
      <p:sp>
        <p:nvSpPr>
          <p:cNvPr id="74756" name="Text Box 5"/>
          <p:cNvSpPr txBox="1">
            <a:spLocks noChangeArrowheads="1"/>
          </p:cNvSpPr>
          <p:nvPr/>
        </p:nvSpPr>
        <p:spPr bwMode="auto">
          <a:xfrm>
            <a:off x="2266950" y="1331913"/>
            <a:ext cx="687705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120000"/>
              </a:lnSpc>
              <a:buFontTx/>
              <a:buChar char="•"/>
            </a:pPr>
            <a:r>
              <a:rPr lang="en-US" altLang="en-US"/>
              <a:t>Minimize your taxes.</a:t>
            </a:r>
          </a:p>
          <a:p>
            <a:pPr>
              <a:lnSpc>
                <a:spcPct val="120000"/>
              </a:lnSpc>
              <a:buFontTx/>
              <a:buChar char="•"/>
            </a:pPr>
            <a:r>
              <a:rPr lang="en-US" altLang="en-US"/>
              <a:t>Cover insurance needs. </a:t>
            </a:r>
          </a:p>
          <a:p>
            <a:pPr>
              <a:lnSpc>
                <a:spcPct val="120000"/>
              </a:lnSpc>
              <a:buFontTx/>
              <a:buChar char="•"/>
            </a:pPr>
            <a:r>
              <a:rPr lang="en-US" altLang="en-US"/>
              <a:t>Buy a home and pay off the mortgage quickly.</a:t>
            </a:r>
          </a:p>
          <a:p>
            <a:pPr>
              <a:lnSpc>
                <a:spcPct val="120000"/>
              </a:lnSpc>
              <a:buFontTx/>
              <a:buChar char="•"/>
            </a:pPr>
            <a:r>
              <a:rPr lang="en-US" altLang="en-US"/>
              <a:t>Fund your children</a:t>
            </a:r>
            <a:r>
              <a:rPr lang="en-US" altLang="en-US">
                <a:latin typeface="HelveticaNeueLT Pro 55 Roman"/>
              </a:rPr>
              <a:t>’</a:t>
            </a:r>
            <a:r>
              <a:rPr lang="en-US" altLang="en-US"/>
              <a:t>s education. </a:t>
            </a:r>
          </a:p>
          <a:p>
            <a:pPr>
              <a:lnSpc>
                <a:spcPct val="120000"/>
              </a:lnSpc>
              <a:buFontTx/>
              <a:buChar char="•"/>
            </a:pPr>
            <a:r>
              <a:rPr lang="en-US" altLang="en-US"/>
              <a:t>Optimize employee benefits and pensions.</a:t>
            </a:r>
          </a:p>
          <a:p>
            <a:pPr>
              <a:lnSpc>
                <a:spcPct val="120000"/>
              </a:lnSpc>
              <a:buFontTx/>
              <a:buChar char="•"/>
            </a:pPr>
            <a:r>
              <a:rPr lang="en-US" altLang="en-US"/>
              <a:t>Save and plan for retirement.</a:t>
            </a:r>
          </a:p>
          <a:p>
            <a:pPr>
              <a:lnSpc>
                <a:spcPct val="120000"/>
              </a:lnSpc>
              <a:buFontTx/>
              <a:buChar char="•"/>
            </a:pPr>
            <a:r>
              <a:rPr lang="en-US" altLang="en-US"/>
              <a:t>Fund long-term health issues.</a:t>
            </a:r>
          </a:p>
          <a:p>
            <a:pPr>
              <a:lnSpc>
                <a:spcPct val="120000"/>
              </a:lnSpc>
              <a:buFontTx/>
              <a:buChar char="•"/>
            </a:pPr>
            <a:r>
              <a:rPr lang="en-US" altLang="en-US"/>
              <a:t>Care for elderly parents.</a:t>
            </a:r>
          </a:p>
          <a:p>
            <a:pPr>
              <a:lnSpc>
                <a:spcPct val="120000"/>
              </a:lnSpc>
              <a:buFontTx/>
              <a:buChar char="•"/>
            </a:pPr>
            <a:r>
              <a:rPr lang="en-US" altLang="en-US"/>
              <a:t>Manage estate planning and how to transfer </a:t>
            </a:r>
            <a:br>
              <a:rPr lang="en-US" altLang="en-US"/>
            </a:br>
            <a:r>
              <a:rPr lang="en-US" altLang="en-US"/>
              <a:t>wealth in families.</a:t>
            </a:r>
          </a:p>
        </p:txBody>
      </p:sp>
      <p:sp>
        <p:nvSpPr>
          <p:cNvPr id="74757" name="TextBox 7"/>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FINANCIAL PLANNING</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4"/>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9F4D44C9-90E3-478A-81CF-37947291D586}" type="slidenum">
              <a:rPr lang="en-US" altLang="en-US" sz="1600">
                <a:solidFill>
                  <a:srgbClr val="FF8000"/>
                </a:solidFill>
                <a:latin typeface="Arial Black" pitchFamily="34" charset="0"/>
              </a:rPr>
              <a:pPr algn="ctr">
                <a:spcBef>
                  <a:spcPct val="50000"/>
                </a:spcBef>
              </a:pPr>
              <a:t>73</a:t>
            </a:fld>
            <a:endParaRPr lang="en-US" altLang="en-US"/>
          </a:p>
        </p:txBody>
      </p:sp>
      <p:pic>
        <p:nvPicPr>
          <p:cNvPr id="75779" name="Picture 8" descr="Pic slide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8088" y="817563"/>
            <a:ext cx="5235575" cy="585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TextBox 6"/>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FINANCIAL PLANNING</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3"/>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96364375-3481-41CC-850F-C4E77C8F308B}" type="slidenum">
              <a:rPr lang="en-US" altLang="en-US" sz="1600">
                <a:solidFill>
                  <a:srgbClr val="FF8000"/>
                </a:solidFill>
                <a:latin typeface="Arial Black" pitchFamily="34" charset="0"/>
              </a:rPr>
              <a:pPr algn="ctr">
                <a:spcBef>
                  <a:spcPct val="50000"/>
                </a:spcBef>
              </a:pPr>
              <a:t>74</a:t>
            </a:fld>
            <a:endParaRPr lang="en-US" altLang="en-US"/>
          </a:p>
        </p:txBody>
      </p:sp>
      <p:pic>
        <p:nvPicPr>
          <p:cNvPr id="76803" name="Picture 6" descr="Pic slide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8313" y="863600"/>
            <a:ext cx="3651250" cy="586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extBox 6"/>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FINANCIAL PLANNING</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3"/>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98618D97-F7DB-47EF-8512-733455FBAC5B}" type="slidenum">
              <a:rPr lang="en-US" altLang="en-US" sz="1600">
                <a:solidFill>
                  <a:srgbClr val="FF8000"/>
                </a:solidFill>
                <a:latin typeface="Arial Black" pitchFamily="34" charset="0"/>
              </a:rPr>
              <a:pPr algn="ctr">
                <a:spcBef>
                  <a:spcPct val="50000"/>
                </a:spcBef>
              </a:pPr>
              <a:t>75</a:t>
            </a:fld>
            <a:endParaRPr lang="en-US" altLang="en-US"/>
          </a:p>
        </p:txBody>
      </p:sp>
      <p:pic>
        <p:nvPicPr>
          <p:cNvPr id="77827" name="Picture 7" descr="Pic slide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2538" y="879475"/>
            <a:ext cx="4622800" cy="583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TextBox 6"/>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FINANCIAL PLANNING</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3"/>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2C70850C-02AB-46A5-9792-B77D357682AA}" type="slidenum">
              <a:rPr lang="en-US" altLang="en-US" sz="1600">
                <a:solidFill>
                  <a:srgbClr val="FF8000"/>
                </a:solidFill>
                <a:latin typeface="Arial Black" pitchFamily="34" charset="0"/>
              </a:rPr>
              <a:pPr algn="ctr">
                <a:spcBef>
                  <a:spcPct val="50000"/>
                </a:spcBef>
              </a:pPr>
              <a:t>76</a:t>
            </a:fld>
            <a:endParaRPr lang="en-US" altLang="en-US"/>
          </a:p>
        </p:txBody>
      </p:sp>
      <p:pic>
        <p:nvPicPr>
          <p:cNvPr id="78851" name="Picture 6" descr="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819150"/>
            <a:ext cx="4578350" cy="595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TextBox 6"/>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FINANCIAL PLANNING</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4" descr="SectionPag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TextBox 5"/>
          <p:cNvSpPr txBox="1">
            <a:spLocks noChangeArrowheads="1"/>
          </p:cNvSpPr>
          <p:nvPr/>
        </p:nvSpPr>
        <p:spPr bwMode="auto">
          <a:xfrm>
            <a:off x="2154238" y="3233738"/>
            <a:ext cx="55689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sz="3600">
                <a:solidFill>
                  <a:srgbClr val="EC8203"/>
                </a:solidFill>
              </a:rPr>
              <a:t>PROTECT YOURSELF</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ChangeArrowheads="1"/>
          </p:cNvSpPr>
          <p:nvPr/>
        </p:nvSpPr>
        <p:spPr bwMode="auto">
          <a:xfrm>
            <a:off x="0" y="1273175"/>
            <a:ext cx="21891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Identity theft statistics </a:t>
            </a:r>
          </a:p>
        </p:txBody>
      </p:sp>
      <p:sp>
        <p:nvSpPr>
          <p:cNvPr id="80899" name="Text Box 4"/>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B485A68A-9F88-44C2-B565-FFE61950FA19}" type="slidenum">
              <a:rPr lang="en-US" altLang="en-US" sz="1600">
                <a:solidFill>
                  <a:srgbClr val="FF8000"/>
                </a:solidFill>
                <a:latin typeface="Arial Black" pitchFamily="34" charset="0"/>
              </a:rPr>
              <a:pPr algn="ctr">
                <a:spcBef>
                  <a:spcPct val="50000"/>
                </a:spcBef>
              </a:pPr>
              <a:t>78</a:t>
            </a:fld>
            <a:endParaRPr lang="en-US" altLang="en-US"/>
          </a:p>
        </p:txBody>
      </p:sp>
      <p:sp>
        <p:nvSpPr>
          <p:cNvPr id="80900" name="Text Box 5"/>
          <p:cNvSpPr txBox="1">
            <a:spLocks noChangeArrowheads="1"/>
          </p:cNvSpPr>
          <p:nvPr/>
        </p:nvSpPr>
        <p:spPr bwMode="auto">
          <a:xfrm>
            <a:off x="2266950" y="1331913"/>
            <a:ext cx="6877050" cy="40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120000"/>
              </a:lnSpc>
            </a:pPr>
            <a:r>
              <a:rPr lang="en-US" altLang="en-US" b="1"/>
              <a:t>In 2006:</a:t>
            </a:r>
          </a:p>
          <a:p>
            <a:pPr>
              <a:lnSpc>
                <a:spcPct val="120000"/>
              </a:lnSpc>
              <a:buFontTx/>
              <a:buChar char="•"/>
            </a:pPr>
            <a:r>
              <a:rPr lang="en-US" altLang="en-US"/>
              <a:t>4 million North Americans fell victim to </a:t>
            </a:r>
            <a:br>
              <a:rPr lang="en-US" altLang="en-US"/>
            </a:br>
            <a:r>
              <a:rPr lang="en-US" altLang="en-US"/>
              <a:t>identity fraud </a:t>
            </a:r>
          </a:p>
          <a:p>
            <a:pPr>
              <a:lnSpc>
                <a:spcPct val="120000"/>
              </a:lnSpc>
              <a:buFontTx/>
              <a:buChar char="•"/>
            </a:pPr>
            <a:r>
              <a:rPr lang="en-US" altLang="en-US"/>
              <a:t>Average loss to identity fraud: $1,086</a:t>
            </a:r>
          </a:p>
          <a:p>
            <a:pPr>
              <a:lnSpc>
                <a:spcPct val="120000"/>
              </a:lnSpc>
              <a:buFontTx/>
              <a:buChar char="•"/>
            </a:pPr>
            <a:r>
              <a:rPr lang="en-US" altLang="en-US"/>
              <a:t>Average loss per phishing attack : $1,244</a:t>
            </a:r>
          </a:p>
          <a:p>
            <a:pPr>
              <a:lnSpc>
                <a:spcPct val="120000"/>
              </a:lnSpc>
              <a:buFontTx/>
              <a:buChar char="•"/>
            </a:pPr>
            <a:r>
              <a:rPr lang="en-US" altLang="en-US"/>
              <a:t>Scholarship and loan scams: more than </a:t>
            </a:r>
            <a:br>
              <a:rPr lang="en-US" altLang="en-US"/>
            </a:br>
            <a:r>
              <a:rPr lang="en-US" altLang="en-US"/>
              <a:t>$100 million </a:t>
            </a:r>
          </a:p>
          <a:p>
            <a:pPr>
              <a:lnSpc>
                <a:spcPct val="120000"/>
              </a:lnSpc>
              <a:buFontTx/>
              <a:buChar char="•"/>
            </a:pPr>
            <a:r>
              <a:rPr lang="en-US" altLang="en-US"/>
              <a:t>Average loss from a scholarship or loan </a:t>
            </a:r>
            <a:br>
              <a:rPr lang="en-US" altLang="en-US"/>
            </a:br>
            <a:r>
              <a:rPr lang="en-US" altLang="en-US"/>
              <a:t>scam: $263</a:t>
            </a:r>
          </a:p>
        </p:txBody>
      </p:sp>
      <p:sp>
        <p:nvSpPr>
          <p:cNvPr id="80901" name="TextBox 7"/>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PROTECTING YOURSELF</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1600" dirty="0"/>
              <a:t>http://business.financialpost.com/personal-finance/debt/household-debt-creeps-up-to-a-fresh-record-with-canadians-owing-2-trillion-by-the-end-of-2016</a:t>
            </a:r>
          </a:p>
        </p:txBody>
      </p:sp>
      <p:pic>
        <p:nvPicPr>
          <p:cNvPr id="1026" name="Picture 2" descr="FO0120_Household_Debt_C_M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250" y="1610519"/>
            <a:ext cx="5905500"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5399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ChangeArrowheads="1"/>
          </p:cNvSpPr>
          <p:nvPr/>
        </p:nvSpPr>
        <p:spPr bwMode="auto">
          <a:xfrm>
            <a:off x="-192088" y="1273175"/>
            <a:ext cx="2381251"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2" algn="r">
              <a:spcBef>
                <a:spcPts val="500"/>
              </a:spcBef>
              <a:spcAft>
                <a:spcPts val="500"/>
              </a:spcAft>
            </a:pPr>
            <a:r>
              <a:rPr lang="en-US" altLang="en-US" b="1"/>
              <a:t>Transfer of fund scam</a:t>
            </a:r>
          </a:p>
        </p:txBody>
      </p:sp>
      <p:sp>
        <p:nvSpPr>
          <p:cNvPr id="81923" name="Text Box 4"/>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EC236C7A-1DB7-4D88-985A-41E453B20D3A}" type="slidenum">
              <a:rPr lang="en-US" altLang="en-US" sz="1600">
                <a:solidFill>
                  <a:srgbClr val="FF8000"/>
                </a:solidFill>
                <a:latin typeface="Arial Black" pitchFamily="34" charset="0"/>
              </a:rPr>
              <a:pPr algn="ctr">
                <a:spcBef>
                  <a:spcPct val="50000"/>
                </a:spcBef>
              </a:pPr>
              <a:t>79</a:t>
            </a:fld>
            <a:endParaRPr lang="en-US" altLang="en-US"/>
          </a:p>
        </p:txBody>
      </p:sp>
      <p:pic>
        <p:nvPicPr>
          <p:cNvPr id="81924" name="Picture 8"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513" y="1365250"/>
            <a:ext cx="6034087"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TextBox 7"/>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PROTECTING YOURSELF</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ChangeArrowheads="1"/>
          </p:cNvSpPr>
          <p:nvPr/>
        </p:nvSpPr>
        <p:spPr bwMode="auto">
          <a:xfrm>
            <a:off x="-192088" y="1273175"/>
            <a:ext cx="2381251"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2" algn="r">
              <a:lnSpc>
                <a:spcPct val="80000"/>
              </a:lnSpc>
              <a:spcBef>
                <a:spcPts val="500"/>
              </a:spcBef>
              <a:spcAft>
                <a:spcPts val="500"/>
              </a:spcAft>
            </a:pPr>
            <a:r>
              <a:rPr lang="en-US" altLang="en-US" b="1"/>
              <a:t>Lottery</a:t>
            </a:r>
          </a:p>
          <a:p>
            <a:pPr lvl="2" algn="r">
              <a:lnSpc>
                <a:spcPct val="80000"/>
              </a:lnSpc>
              <a:spcBef>
                <a:spcPts val="500"/>
              </a:spcBef>
              <a:spcAft>
                <a:spcPts val="500"/>
              </a:spcAft>
            </a:pPr>
            <a:r>
              <a:rPr lang="en-US" altLang="en-US" b="1"/>
              <a:t>scams</a:t>
            </a:r>
          </a:p>
        </p:txBody>
      </p:sp>
      <p:sp>
        <p:nvSpPr>
          <p:cNvPr id="82947" name="Text Box 4"/>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124F9C5C-905B-4066-B076-DF2FA8ABBD3C}" type="slidenum">
              <a:rPr lang="en-US" altLang="en-US" sz="1600">
                <a:solidFill>
                  <a:srgbClr val="FF8000"/>
                </a:solidFill>
                <a:latin typeface="Arial Black" pitchFamily="34" charset="0"/>
              </a:rPr>
              <a:pPr algn="ctr">
                <a:spcBef>
                  <a:spcPct val="50000"/>
                </a:spcBef>
              </a:pPr>
              <a:t>80</a:t>
            </a:fld>
            <a:endParaRPr lang="en-US" altLang="en-US"/>
          </a:p>
        </p:txBody>
      </p:sp>
      <p:pic>
        <p:nvPicPr>
          <p:cNvPr id="82948" name="Picture 6" descr="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900" y="1293813"/>
            <a:ext cx="6161088"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Box 7"/>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PROTECTING YOURSELF</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ChangeArrowheads="1"/>
          </p:cNvSpPr>
          <p:nvPr/>
        </p:nvSpPr>
        <p:spPr bwMode="auto">
          <a:xfrm>
            <a:off x="-376238" y="1273175"/>
            <a:ext cx="2565401"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lvl="2" algn="r">
              <a:lnSpc>
                <a:spcPct val="90000"/>
              </a:lnSpc>
              <a:spcBef>
                <a:spcPts val="500"/>
              </a:spcBef>
              <a:spcAft>
                <a:spcPts val="500"/>
              </a:spcAft>
            </a:pPr>
            <a:r>
              <a:rPr lang="en-CA" altLang="en-US" b="1"/>
              <a:t>Phishing</a:t>
            </a:r>
            <a:br>
              <a:rPr lang="en-CA" altLang="en-US" b="1"/>
            </a:br>
            <a:r>
              <a:rPr lang="en-CA" altLang="en-US" b="1"/>
              <a:t>emails</a:t>
            </a:r>
            <a:br>
              <a:rPr lang="en-CA" altLang="en-US" b="1"/>
            </a:br>
            <a:r>
              <a:rPr lang="en-CA" altLang="en-US" b="1"/>
              <a:t>and</a:t>
            </a:r>
            <a:br>
              <a:rPr lang="en-CA" altLang="en-US" b="1"/>
            </a:br>
            <a:r>
              <a:rPr lang="en-CA" altLang="en-US" b="1"/>
              <a:t>phony Web </a:t>
            </a:r>
            <a:br>
              <a:rPr lang="en-CA" altLang="en-US" b="1"/>
            </a:br>
            <a:r>
              <a:rPr lang="en-CA" altLang="en-US" b="1"/>
              <a:t>pages</a:t>
            </a:r>
          </a:p>
        </p:txBody>
      </p:sp>
      <p:sp>
        <p:nvSpPr>
          <p:cNvPr id="83971" name="Text Box 4"/>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F694B14A-FFD3-4A9C-BE0D-2BB39A4AAB05}" type="slidenum">
              <a:rPr lang="en-US" altLang="en-US" sz="1600">
                <a:solidFill>
                  <a:srgbClr val="FF8000"/>
                </a:solidFill>
                <a:latin typeface="Arial Black" pitchFamily="34" charset="0"/>
              </a:rPr>
              <a:pPr algn="ctr">
                <a:spcBef>
                  <a:spcPct val="50000"/>
                </a:spcBef>
              </a:pPr>
              <a:t>81</a:t>
            </a:fld>
            <a:endParaRPr lang="en-US" altLang="en-US"/>
          </a:p>
        </p:txBody>
      </p:sp>
      <p:pic>
        <p:nvPicPr>
          <p:cNvPr id="83972" name="Picture 1" descr="ABC Ban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2500" y="1385888"/>
            <a:ext cx="6188075" cy="438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TextBox 7"/>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PROTECTING YOURSELF</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ChangeArrowheads="1"/>
          </p:cNvSpPr>
          <p:nvPr/>
        </p:nvSpPr>
        <p:spPr bwMode="auto">
          <a:xfrm>
            <a:off x="174625" y="1273175"/>
            <a:ext cx="201453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CA" altLang="en-US" b="1"/>
              <a:t>Items for sale </a:t>
            </a:r>
            <a:r>
              <a:rPr lang="en-US" altLang="en-US" b="1"/>
              <a:t>over-payment</a:t>
            </a:r>
            <a:br>
              <a:rPr lang="en-CA" altLang="en-US" b="1"/>
            </a:br>
            <a:r>
              <a:rPr lang="en-CA" altLang="en-US" b="1"/>
              <a:t>scam</a:t>
            </a:r>
          </a:p>
        </p:txBody>
      </p:sp>
      <p:sp>
        <p:nvSpPr>
          <p:cNvPr id="84995" name="Text Box 4"/>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86205F5D-1DF1-4643-8A99-2286812C2DC6}" type="slidenum">
              <a:rPr lang="en-US" altLang="en-US" sz="1600">
                <a:solidFill>
                  <a:srgbClr val="FF8000"/>
                </a:solidFill>
                <a:latin typeface="Arial Black" pitchFamily="34" charset="0"/>
              </a:rPr>
              <a:pPr algn="ctr">
                <a:spcBef>
                  <a:spcPct val="50000"/>
                </a:spcBef>
              </a:pPr>
              <a:t>82</a:t>
            </a:fld>
            <a:endParaRPr lang="en-US" altLang="en-US"/>
          </a:p>
        </p:txBody>
      </p:sp>
      <p:pic>
        <p:nvPicPr>
          <p:cNvPr id="84996" name="Picture 6" descr="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1344613"/>
            <a:ext cx="625475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TextBox 7"/>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PROTECTING YOURSELF</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ChangeArrowheads="1"/>
          </p:cNvSpPr>
          <p:nvPr/>
        </p:nvSpPr>
        <p:spPr bwMode="auto">
          <a:xfrm>
            <a:off x="0" y="1273175"/>
            <a:ext cx="21891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CA" altLang="en-US" b="1"/>
              <a:t>Signs of bogus </a:t>
            </a:r>
            <a:br>
              <a:rPr lang="en-CA" altLang="en-US" b="1"/>
            </a:br>
            <a:r>
              <a:rPr lang="en-CA" altLang="en-US" b="1"/>
              <a:t>job ads</a:t>
            </a:r>
            <a:endParaRPr lang="en-US" altLang="en-US" b="1"/>
          </a:p>
        </p:txBody>
      </p:sp>
      <p:sp>
        <p:nvSpPr>
          <p:cNvPr id="86019" name="Text Box 4"/>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D1F01341-6F48-444F-9FD0-5E95B18A0E6F}" type="slidenum">
              <a:rPr lang="en-US" altLang="en-US" sz="1600">
                <a:solidFill>
                  <a:srgbClr val="FF8000"/>
                </a:solidFill>
                <a:latin typeface="Arial Black" pitchFamily="34" charset="0"/>
              </a:rPr>
              <a:pPr algn="ctr">
                <a:spcBef>
                  <a:spcPct val="50000"/>
                </a:spcBef>
              </a:pPr>
              <a:t>83</a:t>
            </a:fld>
            <a:endParaRPr lang="en-US" altLang="en-US"/>
          </a:p>
        </p:txBody>
      </p:sp>
      <p:sp>
        <p:nvSpPr>
          <p:cNvPr id="86020" name="Text Box 5"/>
          <p:cNvSpPr txBox="1">
            <a:spLocks noChangeArrowheads="1"/>
          </p:cNvSpPr>
          <p:nvPr/>
        </p:nvSpPr>
        <p:spPr bwMode="auto">
          <a:xfrm>
            <a:off x="2266950" y="1331913"/>
            <a:ext cx="687705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120000"/>
              </a:lnSpc>
              <a:buFontTx/>
              <a:buChar char="•"/>
            </a:pPr>
            <a:r>
              <a:rPr lang="en-CA" altLang="en-US"/>
              <a:t>Offer considerable pay with few to no duties</a:t>
            </a:r>
            <a:endParaRPr lang="en-US" altLang="en-US"/>
          </a:p>
          <a:p>
            <a:pPr>
              <a:lnSpc>
                <a:spcPct val="120000"/>
              </a:lnSpc>
              <a:buFontTx/>
              <a:buChar char="•"/>
            </a:pPr>
            <a:r>
              <a:rPr lang="en-CA" altLang="en-US"/>
              <a:t>Promise payment of wages in cash</a:t>
            </a:r>
            <a:endParaRPr lang="en-US" altLang="en-US"/>
          </a:p>
          <a:p>
            <a:pPr>
              <a:lnSpc>
                <a:spcPct val="120000"/>
              </a:lnSpc>
              <a:buFontTx/>
              <a:buChar char="•"/>
            </a:pPr>
            <a:r>
              <a:rPr lang="en-CA" altLang="en-US"/>
              <a:t>Contain no physical address or contact person</a:t>
            </a:r>
            <a:endParaRPr lang="en-US" altLang="en-US"/>
          </a:p>
          <a:p>
            <a:pPr>
              <a:lnSpc>
                <a:spcPct val="120000"/>
              </a:lnSpc>
              <a:buFontTx/>
              <a:buChar char="•"/>
            </a:pPr>
            <a:r>
              <a:rPr lang="en-CA" altLang="en-US"/>
              <a:t>Require you to open a new bank account </a:t>
            </a:r>
            <a:br>
              <a:rPr lang="en-CA" altLang="en-US"/>
            </a:br>
            <a:r>
              <a:rPr lang="en-CA" altLang="en-US"/>
              <a:t>or accept company cheques to </a:t>
            </a:r>
            <a:r>
              <a:rPr lang="en-CA" altLang="en-US">
                <a:latin typeface="HelveticaNeueLT Pro 55 Roman"/>
              </a:rPr>
              <a:t>“</a:t>
            </a:r>
            <a:r>
              <a:rPr lang="en-CA" altLang="en-US"/>
              <a:t>test</a:t>
            </a:r>
            <a:r>
              <a:rPr lang="en-CA" altLang="en-US">
                <a:latin typeface="HelveticaNeueLT Pro 55 Roman"/>
              </a:rPr>
              <a:t>”</a:t>
            </a:r>
            <a:r>
              <a:rPr lang="en-CA" altLang="en-US"/>
              <a:t> a wire </a:t>
            </a:r>
            <a:br>
              <a:rPr lang="en-CA" altLang="en-US"/>
            </a:br>
            <a:r>
              <a:rPr lang="en-CA" altLang="en-US"/>
              <a:t>transfer service</a:t>
            </a:r>
            <a:endParaRPr lang="en-US" altLang="en-US"/>
          </a:p>
        </p:txBody>
      </p:sp>
      <p:sp>
        <p:nvSpPr>
          <p:cNvPr id="86021" name="TextBox 7"/>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PROTECTING YOURSELF</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ChangeArrowheads="1"/>
          </p:cNvSpPr>
          <p:nvPr/>
        </p:nvSpPr>
        <p:spPr bwMode="auto">
          <a:xfrm>
            <a:off x="-142875" y="1273175"/>
            <a:ext cx="21891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Protect yourself</a:t>
            </a:r>
          </a:p>
        </p:txBody>
      </p:sp>
      <p:sp>
        <p:nvSpPr>
          <p:cNvPr id="87043" name="Text Box 4"/>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997995EB-237D-4C9D-9902-8533F2038C73}" type="slidenum">
              <a:rPr lang="en-US" altLang="en-US" sz="1600">
                <a:solidFill>
                  <a:srgbClr val="FF8000"/>
                </a:solidFill>
                <a:latin typeface="Arial Black" pitchFamily="34" charset="0"/>
              </a:rPr>
              <a:pPr algn="ctr">
                <a:spcBef>
                  <a:spcPct val="50000"/>
                </a:spcBef>
              </a:pPr>
              <a:t>84</a:t>
            </a:fld>
            <a:endParaRPr lang="en-US" altLang="en-US"/>
          </a:p>
        </p:txBody>
      </p:sp>
      <p:sp>
        <p:nvSpPr>
          <p:cNvPr id="87044" name="Text Box 5"/>
          <p:cNvSpPr txBox="1">
            <a:spLocks noChangeArrowheads="1"/>
          </p:cNvSpPr>
          <p:nvPr/>
        </p:nvSpPr>
        <p:spPr bwMode="auto">
          <a:xfrm>
            <a:off x="2124075" y="1217613"/>
            <a:ext cx="68770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120000"/>
              </a:lnSpc>
              <a:buFontTx/>
              <a:buChar char="•"/>
            </a:pPr>
            <a:r>
              <a:rPr lang="en-US" altLang="en-US"/>
              <a:t>Don</a:t>
            </a:r>
            <a:r>
              <a:rPr lang="en-US" altLang="en-US">
                <a:latin typeface="HelveticaNeueLT Pro 55 Roman"/>
              </a:rPr>
              <a:t>’</a:t>
            </a:r>
            <a:r>
              <a:rPr lang="en-US" altLang="en-US"/>
              <a:t>t share personal information freely.</a:t>
            </a:r>
          </a:p>
          <a:p>
            <a:pPr>
              <a:lnSpc>
                <a:spcPct val="120000"/>
              </a:lnSpc>
              <a:buFontTx/>
              <a:buChar char="•"/>
            </a:pPr>
            <a:r>
              <a:rPr lang="en-US" altLang="en-US"/>
              <a:t>Destroy documents with personal information.</a:t>
            </a:r>
          </a:p>
          <a:p>
            <a:pPr>
              <a:lnSpc>
                <a:spcPct val="120000"/>
              </a:lnSpc>
              <a:buFontTx/>
              <a:buChar char="•"/>
            </a:pPr>
            <a:r>
              <a:rPr lang="en-US" altLang="en-US"/>
              <a:t>Keep your wallet or purse safe.</a:t>
            </a:r>
          </a:p>
          <a:p>
            <a:pPr>
              <a:lnSpc>
                <a:spcPct val="120000"/>
              </a:lnSpc>
              <a:buFontTx/>
              <a:buChar char="•"/>
            </a:pPr>
            <a:r>
              <a:rPr lang="en-US" altLang="en-US"/>
              <a:t>Don</a:t>
            </a:r>
            <a:r>
              <a:rPr lang="en-US" altLang="en-US">
                <a:latin typeface="HelveticaNeueLT Pro 55 Roman"/>
              </a:rPr>
              <a:t>’</a:t>
            </a:r>
            <a:r>
              <a:rPr lang="en-US" altLang="en-US"/>
              <a:t>t carry ID you don</a:t>
            </a:r>
            <a:r>
              <a:rPr lang="en-US" altLang="en-US">
                <a:latin typeface="HelveticaNeueLT Pro 55 Roman"/>
              </a:rPr>
              <a:t>’</a:t>
            </a:r>
            <a:r>
              <a:rPr lang="en-US" altLang="en-US"/>
              <a:t>t need (such as SIN).</a:t>
            </a:r>
          </a:p>
          <a:p>
            <a:pPr>
              <a:lnSpc>
                <a:spcPct val="120000"/>
              </a:lnSpc>
              <a:buFontTx/>
              <a:buChar char="•"/>
            </a:pPr>
            <a:r>
              <a:rPr lang="en-US" altLang="en-US"/>
              <a:t>Lock your household mailbox if possible. </a:t>
            </a:r>
          </a:p>
        </p:txBody>
      </p:sp>
      <p:sp>
        <p:nvSpPr>
          <p:cNvPr id="87045" name="TextBox 7"/>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PROTECTING YOURSELF</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ChangeArrowheads="1"/>
          </p:cNvSpPr>
          <p:nvPr/>
        </p:nvSpPr>
        <p:spPr bwMode="auto">
          <a:xfrm>
            <a:off x="0" y="1273175"/>
            <a:ext cx="21891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Protect yourself, </a:t>
            </a:r>
            <a:br>
              <a:rPr lang="en-US" altLang="en-US" b="1"/>
            </a:br>
            <a:r>
              <a:rPr lang="en-US" altLang="en-US" b="1"/>
              <a:t>cont.</a:t>
            </a:r>
          </a:p>
        </p:txBody>
      </p:sp>
      <p:sp>
        <p:nvSpPr>
          <p:cNvPr id="88067" name="Text Box 4"/>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93D57823-9025-4306-B96C-F2B8B9363FD4}" type="slidenum">
              <a:rPr lang="en-US" altLang="en-US" sz="1600">
                <a:solidFill>
                  <a:srgbClr val="FF8000"/>
                </a:solidFill>
                <a:latin typeface="Arial Black" pitchFamily="34" charset="0"/>
              </a:rPr>
              <a:pPr algn="ctr">
                <a:spcBef>
                  <a:spcPct val="50000"/>
                </a:spcBef>
              </a:pPr>
              <a:t>85</a:t>
            </a:fld>
            <a:endParaRPr lang="en-US" altLang="en-US"/>
          </a:p>
        </p:txBody>
      </p:sp>
      <p:sp>
        <p:nvSpPr>
          <p:cNvPr id="88068" name="Text Box 5"/>
          <p:cNvSpPr txBox="1">
            <a:spLocks noChangeArrowheads="1"/>
          </p:cNvSpPr>
          <p:nvPr/>
        </p:nvSpPr>
        <p:spPr bwMode="auto">
          <a:xfrm>
            <a:off x="2266950" y="1331913"/>
            <a:ext cx="687705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120000"/>
              </a:lnSpc>
              <a:buFontTx/>
              <a:buChar char="•"/>
            </a:pPr>
            <a:r>
              <a:rPr lang="en-US" altLang="en-US"/>
              <a:t>Limit the number of credit cards you hold. </a:t>
            </a:r>
          </a:p>
          <a:p>
            <a:pPr>
              <a:lnSpc>
                <a:spcPct val="120000"/>
              </a:lnSpc>
              <a:buFontTx/>
              <a:buChar char="•"/>
            </a:pPr>
            <a:r>
              <a:rPr lang="en-US" altLang="en-US"/>
              <a:t>Check your credit report once a year. </a:t>
            </a:r>
          </a:p>
          <a:p>
            <a:pPr>
              <a:lnSpc>
                <a:spcPct val="120000"/>
              </a:lnSpc>
              <a:buFontTx/>
              <a:buChar char="•"/>
            </a:pPr>
            <a:r>
              <a:rPr lang="en-US" altLang="en-US"/>
              <a:t>Make sure websites are secure before </a:t>
            </a:r>
            <a:br>
              <a:rPr lang="en-US" altLang="en-US"/>
            </a:br>
            <a:r>
              <a:rPr lang="en-US" altLang="en-US"/>
              <a:t>transmitting personal information.</a:t>
            </a:r>
          </a:p>
          <a:p>
            <a:pPr>
              <a:lnSpc>
                <a:spcPct val="120000"/>
              </a:lnSpc>
              <a:buFontTx/>
              <a:buChar char="•"/>
            </a:pPr>
            <a:r>
              <a:rPr lang="en-US" altLang="en-US"/>
              <a:t>Delete emails that ask for personal information. </a:t>
            </a:r>
          </a:p>
          <a:p>
            <a:pPr>
              <a:lnSpc>
                <a:spcPct val="120000"/>
              </a:lnSpc>
              <a:buFontTx/>
              <a:buChar char="•"/>
            </a:pPr>
            <a:r>
              <a:rPr lang="en-US" altLang="en-US"/>
              <a:t>Keep computer firewalls and spyware </a:t>
            </a:r>
            <a:br>
              <a:rPr lang="en-US" altLang="en-US"/>
            </a:br>
            <a:r>
              <a:rPr lang="en-US" altLang="en-US"/>
              <a:t>up-to-date.</a:t>
            </a:r>
          </a:p>
        </p:txBody>
      </p:sp>
      <p:sp>
        <p:nvSpPr>
          <p:cNvPr id="88069" name="TextBox 7"/>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PROTECTING YOURSELF</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ChangeArrowheads="1"/>
          </p:cNvSpPr>
          <p:nvPr/>
        </p:nvSpPr>
        <p:spPr bwMode="auto">
          <a:xfrm>
            <a:off x="-47625" y="1273175"/>
            <a:ext cx="21891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Protect yourself, </a:t>
            </a:r>
            <a:br>
              <a:rPr lang="en-US" altLang="en-US" b="1"/>
            </a:br>
            <a:r>
              <a:rPr lang="en-US" altLang="en-US" b="1"/>
              <a:t>cont.</a:t>
            </a:r>
          </a:p>
        </p:txBody>
      </p:sp>
      <p:sp>
        <p:nvSpPr>
          <p:cNvPr id="89091" name="Text Box 4"/>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FD524BE7-6661-44BE-90DC-A37D3A911899}" type="slidenum">
              <a:rPr lang="en-US" altLang="en-US" sz="1600">
                <a:solidFill>
                  <a:srgbClr val="FF8000"/>
                </a:solidFill>
                <a:latin typeface="Arial Black" pitchFamily="34" charset="0"/>
              </a:rPr>
              <a:pPr algn="ctr">
                <a:spcBef>
                  <a:spcPct val="50000"/>
                </a:spcBef>
              </a:pPr>
              <a:t>86</a:t>
            </a:fld>
            <a:endParaRPr lang="en-US" altLang="en-US"/>
          </a:p>
        </p:txBody>
      </p:sp>
      <p:sp>
        <p:nvSpPr>
          <p:cNvPr id="89092" name="Text Box 5"/>
          <p:cNvSpPr txBox="1">
            <a:spLocks noChangeArrowheads="1"/>
          </p:cNvSpPr>
          <p:nvPr/>
        </p:nvSpPr>
        <p:spPr bwMode="auto">
          <a:xfrm>
            <a:off x="2181225" y="1131888"/>
            <a:ext cx="687705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120000"/>
              </a:lnSpc>
              <a:buFontTx/>
              <a:buChar char="•"/>
            </a:pPr>
            <a:r>
              <a:rPr lang="en-US" altLang="en-US"/>
              <a:t>Keep your computer passwords safe.</a:t>
            </a:r>
          </a:p>
          <a:p>
            <a:pPr>
              <a:lnSpc>
                <a:spcPct val="120000"/>
              </a:lnSpc>
              <a:buFontTx/>
              <a:buChar char="•"/>
            </a:pPr>
            <a:r>
              <a:rPr lang="en-US" altLang="en-US"/>
              <a:t>Don</a:t>
            </a:r>
            <a:r>
              <a:rPr lang="en-US" altLang="en-US">
                <a:latin typeface="HelveticaNeueLT Pro 55 Roman"/>
              </a:rPr>
              <a:t>’</a:t>
            </a:r>
            <a:r>
              <a:rPr lang="en-US" altLang="en-US"/>
              <a:t>t give telemarketers personal information.</a:t>
            </a:r>
          </a:p>
          <a:p>
            <a:pPr>
              <a:lnSpc>
                <a:spcPct val="120000"/>
              </a:lnSpc>
              <a:buFontTx/>
              <a:buChar char="•"/>
            </a:pPr>
            <a:r>
              <a:rPr lang="en-US" altLang="en-US"/>
              <a:t>Destroy old documents that contain </a:t>
            </a:r>
            <a:br>
              <a:rPr lang="en-US" altLang="en-US"/>
            </a:br>
            <a:r>
              <a:rPr lang="en-US" altLang="en-US"/>
              <a:t>identity information.</a:t>
            </a:r>
          </a:p>
          <a:p>
            <a:pPr>
              <a:lnSpc>
                <a:spcPct val="120000"/>
              </a:lnSpc>
              <a:buFontTx/>
              <a:buChar char="•"/>
            </a:pPr>
            <a:r>
              <a:rPr lang="en-US" altLang="en-US"/>
              <a:t>Be skeptical </a:t>
            </a:r>
            <a:r>
              <a:rPr lang="en-US" altLang="en-US">
                <a:latin typeface="HelveticaNeueLT Pro 55 Roman"/>
              </a:rPr>
              <a:t>–</a:t>
            </a:r>
            <a:r>
              <a:rPr lang="en-US" altLang="en-US"/>
              <a:t> if an offer sounds too good to </a:t>
            </a:r>
            <a:br>
              <a:rPr lang="en-US" altLang="en-US"/>
            </a:br>
            <a:r>
              <a:rPr lang="en-US" altLang="en-US"/>
              <a:t>be true, it is!</a:t>
            </a:r>
          </a:p>
          <a:p>
            <a:pPr>
              <a:lnSpc>
                <a:spcPct val="120000"/>
              </a:lnSpc>
              <a:buFontTx/>
              <a:buChar char="•"/>
            </a:pPr>
            <a:r>
              <a:rPr lang="en-US" altLang="en-US"/>
              <a:t>Save paper bank records for at least a year</a:t>
            </a:r>
            <a:r>
              <a:rPr lang="en-CA" altLang="en-US"/>
              <a:t>.</a:t>
            </a:r>
            <a:endParaRPr lang="en-US" altLang="en-US"/>
          </a:p>
        </p:txBody>
      </p:sp>
      <p:sp>
        <p:nvSpPr>
          <p:cNvPr id="89093" name="TextBox 7"/>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PROTECTING YOURSELF</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ChangeArrowheads="1"/>
          </p:cNvSpPr>
          <p:nvPr/>
        </p:nvSpPr>
        <p:spPr bwMode="auto">
          <a:xfrm>
            <a:off x="0" y="1273175"/>
            <a:ext cx="2189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What to do</a:t>
            </a:r>
          </a:p>
        </p:txBody>
      </p:sp>
      <p:sp>
        <p:nvSpPr>
          <p:cNvPr id="90115" name="Text Box 4"/>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5F5D6847-AF20-45D6-9FCA-361B6E9CF6E5}" type="slidenum">
              <a:rPr lang="en-US" altLang="en-US" sz="1600">
                <a:solidFill>
                  <a:srgbClr val="FF8000"/>
                </a:solidFill>
                <a:latin typeface="Arial Black" pitchFamily="34" charset="0"/>
              </a:rPr>
              <a:pPr algn="ctr">
                <a:spcBef>
                  <a:spcPct val="50000"/>
                </a:spcBef>
              </a:pPr>
              <a:t>87</a:t>
            </a:fld>
            <a:endParaRPr lang="en-US" altLang="en-US"/>
          </a:p>
        </p:txBody>
      </p:sp>
      <p:sp>
        <p:nvSpPr>
          <p:cNvPr id="90116" name="Text Box 5"/>
          <p:cNvSpPr txBox="1">
            <a:spLocks noChangeArrowheads="1"/>
          </p:cNvSpPr>
          <p:nvPr/>
        </p:nvSpPr>
        <p:spPr bwMode="auto">
          <a:xfrm>
            <a:off x="2266950" y="1331913"/>
            <a:ext cx="687705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nSpc>
                <a:spcPct val="120000"/>
              </a:lnSpc>
              <a:buFontTx/>
              <a:buChar char="•"/>
            </a:pPr>
            <a:r>
              <a:rPr lang="en-CA" altLang="en-US"/>
              <a:t>Contact your financial institution immediately.</a:t>
            </a:r>
          </a:p>
          <a:p>
            <a:pPr>
              <a:lnSpc>
                <a:spcPct val="120000"/>
              </a:lnSpc>
              <a:buFontTx/>
              <a:buChar char="•"/>
            </a:pPr>
            <a:r>
              <a:rPr lang="en-CA" altLang="en-US"/>
              <a:t>Notify Canada’s credit bureaus (Equifax Canada at </a:t>
            </a:r>
            <a:r>
              <a:rPr lang="en-CA" altLang="en-US" u="sng">
                <a:solidFill>
                  <a:srgbClr val="0092CD"/>
                </a:solidFill>
              </a:rPr>
              <a:t>www.equifax.ca</a:t>
            </a:r>
            <a:r>
              <a:rPr lang="en-CA" altLang="en-US"/>
              <a:t> and TransUnion Canada at </a:t>
            </a:r>
            <a:r>
              <a:rPr lang="en-CA" altLang="en-US" u="sng">
                <a:solidFill>
                  <a:srgbClr val="0092CD"/>
                </a:solidFill>
              </a:rPr>
              <a:t>www.transunion.ca</a:t>
            </a:r>
            <a:r>
              <a:rPr lang="en-CA" altLang="en-US"/>
              <a:t>).</a:t>
            </a:r>
          </a:p>
          <a:p>
            <a:pPr>
              <a:lnSpc>
                <a:spcPct val="120000"/>
              </a:lnSpc>
              <a:buFontTx/>
              <a:buChar char="•"/>
            </a:pPr>
            <a:r>
              <a:rPr lang="en-CA" altLang="en-US"/>
              <a:t>Contact the Canadian Anti-Fraud Centre</a:t>
            </a:r>
          </a:p>
          <a:p>
            <a:pPr>
              <a:lnSpc>
                <a:spcPct val="120000"/>
              </a:lnSpc>
              <a:buFontTx/>
              <a:buChar char="•"/>
            </a:pPr>
            <a:r>
              <a:rPr lang="en-CA" altLang="en-US"/>
              <a:t>Notify your local police as soon as you are </a:t>
            </a:r>
            <a:br>
              <a:rPr lang="en-CA" altLang="en-US"/>
            </a:br>
            <a:r>
              <a:rPr lang="en-CA" altLang="en-US"/>
              <a:t>aware of it.</a:t>
            </a:r>
          </a:p>
          <a:p>
            <a:pPr>
              <a:lnSpc>
                <a:spcPct val="120000"/>
              </a:lnSpc>
              <a:buFontTx/>
              <a:buChar char="•"/>
            </a:pPr>
            <a:endParaRPr lang="en-US" altLang="en-US"/>
          </a:p>
        </p:txBody>
      </p:sp>
      <p:sp>
        <p:nvSpPr>
          <p:cNvPr id="90117" name="TextBox 7"/>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PROTECTING YOURSELF</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4" descr="SectionPag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extBox 5"/>
          <p:cNvSpPr txBox="1">
            <a:spLocks noChangeArrowheads="1"/>
          </p:cNvSpPr>
          <p:nvPr/>
        </p:nvSpPr>
        <p:spPr bwMode="auto">
          <a:xfrm>
            <a:off x="2154238" y="3233738"/>
            <a:ext cx="59007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sz="3600">
                <a:solidFill>
                  <a:srgbClr val="EC8203"/>
                </a:solidFill>
              </a:rPr>
              <a:t>SUMMARY AND WRAP-UP</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266950" y="1331913"/>
            <a:ext cx="6227763" cy="2282825"/>
          </a:xfrm>
          <a:prstGeom prst="rect">
            <a:avLst/>
          </a:prstGeom>
          <a:noFill/>
          <a:ln w="9525">
            <a:noFill/>
            <a:miter lim="800000"/>
            <a:headEnd/>
            <a:tailEnd/>
          </a:ln>
        </p:spPr>
        <p:txBody>
          <a:bodyPr>
            <a:spAutoFit/>
          </a:bodyPr>
          <a:lstStyle/>
          <a:p>
            <a:pPr eaLnBrk="0" hangingPunct="0">
              <a:defRPr/>
            </a:pPr>
            <a:r>
              <a:rPr lang="en-US" dirty="0">
                <a:latin typeface="Arial" charset="0"/>
                <a:ea typeface="ヒラギノ角ゴ Pro W3" pitchFamily="1" charset="-128"/>
                <a:cs typeface="+mn-cs"/>
              </a:rPr>
              <a:t>In 2009, the total reported dollar loss by victims of identity theft in Canada was about:</a:t>
            </a:r>
          </a:p>
          <a:p>
            <a:pPr eaLnBrk="0" hangingPunct="0">
              <a:defRPr/>
            </a:pPr>
            <a:r>
              <a:rPr lang="en-US" dirty="0">
                <a:latin typeface="Arial" charset="0"/>
                <a:ea typeface="ヒラギノ角ゴ Pro W3" pitchFamily="1" charset="-128"/>
                <a:cs typeface="+mn-cs"/>
              </a:rPr>
              <a:t> </a:t>
            </a:r>
            <a:endParaRPr lang="en-CA" dirty="0">
              <a:latin typeface="Arial" charset="0"/>
              <a:ea typeface="ヒラギノ角ゴ Pro W3" pitchFamily="1" charset="-128"/>
              <a:cs typeface="+mn-cs"/>
            </a:endParaRPr>
          </a:p>
          <a:p>
            <a:pPr marL="457200" indent="-457200" eaLnBrk="0" hangingPunct="0">
              <a:buFont typeface="+mj-lt"/>
              <a:buAutoNum type="alphaLcParenR"/>
              <a:defRPr/>
            </a:pPr>
            <a:r>
              <a:rPr lang="en-US" dirty="0">
                <a:latin typeface="Arial" charset="0"/>
                <a:ea typeface="ヒラギノ角ゴ Pro W3" pitchFamily="1" charset="-128"/>
                <a:cs typeface="+mn-cs"/>
              </a:rPr>
              <a:t>$7 million</a:t>
            </a:r>
            <a:endParaRPr lang="en-CA" dirty="0">
              <a:latin typeface="Arial" charset="0"/>
              <a:ea typeface="ヒラギノ角ゴ Pro W3" pitchFamily="1" charset="-128"/>
              <a:cs typeface="+mn-cs"/>
            </a:endParaRPr>
          </a:p>
          <a:p>
            <a:pPr marL="457200" indent="-457200" eaLnBrk="0" hangingPunct="0">
              <a:buFont typeface="+mj-lt"/>
              <a:buAutoNum type="alphaLcParenR"/>
              <a:defRPr/>
            </a:pPr>
            <a:r>
              <a:rPr lang="en-US" dirty="0">
                <a:latin typeface="Arial" charset="0"/>
                <a:ea typeface="ヒラギノ角ゴ Pro W3" pitchFamily="1" charset="-128"/>
                <a:cs typeface="+mn-cs"/>
              </a:rPr>
              <a:t>$9 million</a:t>
            </a:r>
            <a:endParaRPr lang="en-CA" dirty="0">
              <a:latin typeface="Arial" charset="0"/>
              <a:ea typeface="ヒラギノ角ゴ Pro W3" pitchFamily="1" charset="-128"/>
              <a:cs typeface="+mn-cs"/>
            </a:endParaRPr>
          </a:p>
          <a:p>
            <a:pPr marL="457200" indent="-457200" eaLnBrk="0" hangingPunct="0">
              <a:buFont typeface="+mj-lt"/>
              <a:buAutoNum type="alphaLcParenR"/>
              <a:defRPr/>
            </a:pPr>
            <a:r>
              <a:rPr lang="en-US" dirty="0">
                <a:latin typeface="Arial" charset="0"/>
                <a:ea typeface="ヒラギノ角ゴ Pro W3" pitchFamily="1" charset="-128"/>
                <a:cs typeface="+mn-cs"/>
              </a:rPr>
              <a:t>$11 million</a:t>
            </a:r>
            <a:endParaRPr lang="en-CA" dirty="0">
              <a:latin typeface="Arial" charset="0"/>
              <a:ea typeface="ヒラギノ角ゴ Pro W3" pitchFamily="1" charset="-128"/>
              <a:cs typeface="+mn-cs"/>
            </a:endParaRPr>
          </a:p>
        </p:txBody>
      </p:sp>
      <p:sp>
        <p:nvSpPr>
          <p:cNvPr id="10243" name="Text Box 6"/>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689A4E4F-9CAC-46BF-81A6-DE6D8CAA07B2}" type="slidenum">
              <a:rPr lang="en-US" altLang="en-US" sz="1600">
                <a:solidFill>
                  <a:srgbClr val="FF8000"/>
                </a:solidFill>
                <a:latin typeface="Arial Black" pitchFamily="34" charset="0"/>
              </a:rPr>
              <a:pPr algn="ctr">
                <a:spcBef>
                  <a:spcPct val="50000"/>
                </a:spcBef>
              </a:pPr>
              <a:t>8</a:t>
            </a:fld>
            <a:endParaRPr lang="en-US" altLang="en-US"/>
          </a:p>
        </p:txBody>
      </p:sp>
      <p:sp>
        <p:nvSpPr>
          <p:cNvPr id="10244" name="TextBox 6"/>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INTRODUCTION</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ChangeArrowheads="1"/>
          </p:cNvSpPr>
          <p:nvPr/>
        </p:nvSpPr>
        <p:spPr bwMode="auto">
          <a:xfrm>
            <a:off x="0" y="1160463"/>
            <a:ext cx="21891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r>
              <a:rPr lang="en-US" altLang="en-US" b="1"/>
              <a:t>What have we learned? </a:t>
            </a:r>
          </a:p>
        </p:txBody>
      </p:sp>
      <p:sp>
        <p:nvSpPr>
          <p:cNvPr id="92163" name="Text Box 4"/>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7F386F6D-1509-438A-BAD9-69FC18B249D7}" type="slidenum">
              <a:rPr lang="en-US" altLang="en-US" sz="1600">
                <a:solidFill>
                  <a:srgbClr val="FF8000"/>
                </a:solidFill>
                <a:latin typeface="Arial Black" pitchFamily="34" charset="0"/>
              </a:rPr>
              <a:pPr algn="ctr">
                <a:spcBef>
                  <a:spcPct val="50000"/>
                </a:spcBef>
              </a:pPr>
              <a:t>89</a:t>
            </a:fld>
            <a:endParaRPr lang="en-US" altLang="en-US"/>
          </a:p>
        </p:txBody>
      </p:sp>
      <p:sp>
        <p:nvSpPr>
          <p:cNvPr id="92164" name="Text Box 5"/>
          <p:cNvSpPr txBox="1">
            <a:spLocks noChangeArrowheads="1"/>
          </p:cNvSpPr>
          <p:nvPr/>
        </p:nvSpPr>
        <p:spPr bwMode="auto">
          <a:xfrm>
            <a:off x="2266950" y="911225"/>
            <a:ext cx="687705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buFontTx/>
              <a:buChar char="•"/>
            </a:pPr>
            <a:r>
              <a:rPr lang="en-US" altLang="en-US" sz="2200"/>
              <a:t>Keep track of your income and your expenses </a:t>
            </a:r>
            <a:br>
              <a:rPr lang="en-US" altLang="en-US" sz="2200"/>
            </a:br>
            <a:r>
              <a:rPr lang="en-US" altLang="en-US" sz="2200"/>
              <a:t>in a budget.</a:t>
            </a:r>
          </a:p>
          <a:p>
            <a:pPr>
              <a:buFontTx/>
              <a:buChar char="•"/>
            </a:pPr>
            <a:r>
              <a:rPr lang="en-US" altLang="en-US" sz="2200"/>
              <a:t>Save money by questioning your bills and </a:t>
            </a:r>
            <a:br>
              <a:rPr lang="en-US" altLang="en-US" sz="2200"/>
            </a:br>
            <a:r>
              <a:rPr lang="en-US" altLang="en-US" sz="2200"/>
              <a:t>reducing your </a:t>
            </a:r>
            <a:r>
              <a:rPr lang="en-US" altLang="en-US" sz="2200">
                <a:latin typeface="HelveticaNeueLT Pro 55 Roman"/>
              </a:rPr>
              <a:t>“</a:t>
            </a:r>
            <a:r>
              <a:rPr lang="en-US" altLang="en-US" sz="2200"/>
              <a:t>latte factor.</a:t>
            </a:r>
            <a:r>
              <a:rPr lang="en-US" altLang="en-US" sz="2200">
                <a:latin typeface="HelveticaNeueLT Pro 55 Roman"/>
              </a:rPr>
              <a:t>”</a:t>
            </a:r>
            <a:r>
              <a:rPr lang="en-US" altLang="en-US" sz="2200"/>
              <a:t> </a:t>
            </a:r>
          </a:p>
          <a:p>
            <a:pPr>
              <a:buFontTx/>
              <a:buChar char="•"/>
            </a:pPr>
            <a:r>
              <a:rPr lang="en-US" altLang="en-US" sz="2200"/>
              <a:t>Pay yourself first with automatic savings.</a:t>
            </a:r>
          </a:p>
          <a:p>
            <a:pPr>
              <a:buFontTx/>
              <a:buChar char="•"/>
            </a:pPr>
            <a:r>
              <a:rPr lang="en-US" altLang="en-US" sz="2200"/>
              <a:t>Start an emergency fund.</a:t>
            </a:r>
          </a:p>
          <a:p>
            <a:pPr>
              <a:buFontTx/>
              <a:buChar char="•"/>
            </a:pPr>
            <a:r>
              <a:rPr lang="en-US" altLang="en-US" sz="2200"/>
              <a:t>Shop around for the best banking accounts, credit cards and service plans.</a:t>
            </a:r>
          </a:p>
          <a:p>
            <a:pPr>
              <a:buFontTx/>
              <a:buChar char="•"/>
            </a:pPr>
            <a:r>
              <a:rPr lang="en-US" altLang="en-US" sz="2200"/>
              <a:t>Pay all debts on time and in full, if possible.</a:t>
            </a:r>
          </a:p>
          <a:p>
            <a:pPr>
              <a:buFontTx/>
              <a:buChar char="•"/>
            </a:pPr>
            <a:r>
              <a:rPr lang="en-US" altLang="en-US" sz="2200"/>
              <a:t>Set clear savings goals.</a:t>
            </a:r>
          </a:p>
          <a:p>
            <a:pPr>
              <a:buFontTx/>
              <a:buChar char="•"/>
            </a:pPr>
            <a:r>
              <a:rPr lang="en-US" altLang="en-US" sz="2200"/>
              <a:t>Find a licensed financial advisor for long-term </a:t>
            </a:r>
            <a:br>
              <a:rPr lang="en-US" altLang="en-US" sz="2200"/>
            </a:br>
            <a:r>
              <a:rPr lang="en-US" altLang="en-US" sz="2200"/>
              <a:t>investment guidance.</a:t>
            </a:r>
          </a:p>
          <a:p>
            <a:pPr>
              <a:buFontTx/>
              <a:buChar char="•"/>
            </a:pPr>
            <a:r>
              <a:rPr lang="en-US" altLang="en-US" sz="2200"/>
              <a:t>Use RRSPs and TFSAs to let your savings </a:t>
            </a:r>
            <a:br>
              <a:rPr lang="en-US" altLang="en-US" sz="2200"/>
            </a:br>
            <a:r>
              <a:rPr lang="en-US" altLang="en-US" sz="2200"/>
              <a:t>grow tax-free.</a:t>
            </a:r>
          </a:p>
          <a:p>
            <a:pPr>
              <a:buFontTx/>
              <a:buChar char="•"/>
            </a:pPr>
            <a:r>
              <a:rPr lang="en-US" altLang="en-US" sz="2200"/>
              <a:t>Secure your identity and avoid identity theft.</a:t>
            </a:r>
          </a:p>
        </p:txBody>
      </p:sp>
      <p:sp>
        <p:nvSpPr>
          <p:cNvPr id="92165" name="TextBox 7"/>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SUMMARY AND WRAP-UP</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p:cNvSpPr>
            <a:spLocks noChangeArrowheads="1"/>
          </p:cNvSpPr>
          <p:nvPr/>
        </p:nvSpPr>
        <p:spPr bwMode="auto">
          <a:xfrm>
            <a:off x="544513" y="238125"/>
            <a:ext cx="1504950" cy="206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endParaRPr lang="en-US" altLang="en-US"/>
          </a:p>
        </p:txBody>
      </p:sp>
      <p:sp>
        <p:nvSpPr>
          <p:cNvPr id="93187" name="Rectangle 3"/>
          <p:cNvSpPr>
            <a:spLocks noChangeArrowheads="1"/>
          </p:cNvSpPr>
          <p:nvPr/>
        </p:nvSpPr>
        <p:spPr bwMode="auto">
          <a:xfrm>
            <a:off x="0" y="1719263"/>
            <a:ext cx="8597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r>
              <a:rPr lang="en-US" altLang="en-US" b="1"/>
              <a:t>FEEDBACK</a:t>
            </a:r>
            <a:endParaRPr lang="en-US" altLang="en-US"/>
          </a:p>
        </p:txBody>
      </p:sp>
      <p:sp>
        <p:nvSpPr>
          <p:cNvPr id="93188" name="Text Box 4"/>
          <p:cNvSpPr txBox="1">
            <a:spLocks noChangeArrowheads="1"/>
          </p:cNvSpPr>
          <p:nvPr/>
        </p:nvSpPr>
        <p:spPr bwMode="auto">
          <a:xfrm>
            <a:off x="8445500" y="2017713"/>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spcBef>
                <a:spcPct val="50000"/>
              </a:spcBef>
            </a:pPr>
            <a:fld id="{158C5F87-5043-44C8-B91F-185FD8A4D09B}" type="slidenum">
              <a:rPr lang="en-US" altLang="en-US" sz="1600">
                <a:solidFill>
                  <a:srgbClr val="FF8000"/>
                </a:solidFill>
                <a:latin typeface="Arial Black" pitchFamily="34" charset="0"/>
              </a:rPr>
              <a:pPr algn="ctr">
                <a:spcBef>
                  <a:spcPct val="50000"/>
                </a:spcBef>
              </a:pPr>
              <a:t>90</a:t>
            </a:fld>
            <a:endParaRPr lang="en-US" altLang="en-US"/>
          </a:p>
        </p:txBody>
      </p:sp>
      <p:sp>
        <p:nvSpPr>
          <p:cNvPr id="93189" name="Text Box 5"/>
          <p:cNvSpPr txBox="1">
            <a:spLocks noChangeArrowheads="1"/>
          </p:cNvSpPr>
          <p:nvPr/>
        </p:nvSpPr>
        <p:spPr bwMode="auto">
          <a:xfrm>
            <a:off x="869950" y="2473325"/>
            <a:ext cx="68770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a:lnSpc>
                <a:spcPct val="120000"/>
              </a:lnSpc>
            </a:pPr>
            <a:r>
              <a:rPr lang="en-US" altLang="en-US" sz="2200"/>
              <a:t>Please complete the participant evaluation form that is included with your participant handbook</a:t>
            </a:r>
          </a:p>
        </p:txBody>
      </p:sp>
      <p:sp>
        <p:nvSpPr>
          <p:cNvPr id="93190" name="TextBox 7"/>
          <p:cNvSpPr txBox="1">
            <a:spLocks noChangeArrowheads="1"/>
          </p:cNvSpPr>
          <p:nvPr/>
        </p:nvSpPr>
        <p:spPr bwMode="auto">
          <a:xfrm>
            <a:off x="539750" y="339725"/>
            <a:ext cx="799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r>
              <a:rPr lang="en-US" altLang="en-US">
                <a:solidFill>
                  <a:srgbClr val="EC8203"/>
                </a:solidFill>
              </a:rPr>
              <a:t>SUMMARY AND WRAP-UP</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D236E46B4CBB8458C30419714CF42F8" ma:contentTypeVersion="2" ma:contentTypeDescription="Create a new document." ma:contentTypeScope="" ma:versionID="575ad5a450e428489ef82ab76286b9c3">
  <xsd:schema xmlns:xsd="http://www.w3.org/2001/XMLSchema" xmlns:xs="http://www.w3.org/2001/XMLSchema" xmlns:p="http://schemas.microsoft.com/office/2006/metadata/properties" xmlns:ns1="http://schemas.microsoft.com/sharepoint/v3" targetNamespace="http://schemas.microsoft.com/office/2006/metadata/properties" ma:root="true" ma:fieldsID="a82d1b60c5614fdcbdc0c7aa4c73b17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documentManagement>
</p:properties>
</file>

<file path=customXml/itemProps1.xml><?xml version="1.0" encoding="utf-8"?>
<ds:datastoreItem xmlns:ds="http://schemas.openxmlformats.org/officeDocument/2006/customXml" ds:itemID="{9329FEE8-8B88-43CC-9BBF-F49D2D4FB727}">
  <ds:schemaRefs>
    <ds:schemaRef ds:uri="http://schemas.microsoft.com/sharepoint/v3/contenttype/forms"/>
  </ds:schemaRefs>
</ds:datastoreItem>
</file>

<file path=customXml/itemProps2.xml><?xml version="1.0" encoding="utf-8"?>
<ds:datastoreItem xmlns:ds="http://schemas.openxmlformats.org/officeDocument/2006/customXml" ds:itemID="{C7DEDF39-3E69-41C0-8B05-985C6359F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AA86D7-D6CB-46AD-B412-B22D677F80D9}">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4755</TotalTime>
  <Words>1855</Words>
  <Application>Microsoft Office PowerPoint</Application>
  <PresentationFormat>On-screen Show (4:3)</PresentationFormat>
  <Paragraphs>583</Paragraphs>
  <Slides>91</Slides>
  <Notes>88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91</vt:i4>
      </vt:variant>
    </vt:vector>
  </HeadingPairs>
  <TitlesOfParts>
    <vt:vector size="97" baseType="lpstr">
      <vt:lpstr>Arial</vt:lpstr>
      <vt:lpstr>Arial Black</vt:lpstr>
      <vt:lpstr>HelveticaNeueLT Pro 55 Roman</vt:lpstr>
      <vt:lpstr>Times</vt:lpstr>
      <vt:lpstr>ヒラギノ角ゴ Pro W3</vt:lpstr>
      <vt:lpstr>Blank Presentation</vt:lpstr>
      <vt:lpstr>PowerPoint Presentation</vt:lpstr>
      <vt:lpstr>COPYRIGHT/PERMISSION TO REPRODUCE The Financial Basics workshop materials are covered by the provisions of the Copyright Act, by Canadian laws, policies, regulations and international agreements. Such provisions serve to identify the information source and, in specific instances, to prohibit reproduction of materials without written permission.  COMMERCIAL REPRODUCTION Reproduction of multiple copies of Financial Basics workshop materials, in whole or in part, for the purposes of commercial redistribution is prohibited except with written permission from the Financial Consumer Agency of Canada (FCAC). To obtain permission to reproduce for commercial purposes materials created by FCAC, please contact us with your request.  Mailing Address: Financial Consumer Agency of Canada 427 Laurier Avenue West, 6th Floor Ottawa ON K1R 1B9  FOR MORE INFORMATION: Please visit FCAC’s Important Notices section at www.fcac.gc.ca or visit The Crown Copyright and Licensing section at www.publications.gc.ca. FCAC Contact Information: info@fcac-acfc.gc.ca Toll-free numbers: For services in English: 1-866-461-FCAC (3222) For services in French: 1-866-461-ACFC (2232)  </vt:lpstr>
      <vt:lpstr>PowerPoint Presentation</vt:lpstr>
      <vt:lpstr>PowerPoint Presentation</vt:lpstr>
      <vt:lpstr>PowerPoint Presentation</vt:lpstr>
      <vt:lpstr>PowerPoint Presentation</vt:lpstr>
      <vt:lpstr>PowerPoint Presentation</vt:lpstr>
      <vt:lpstr>http://business.financialpost.com/personal-finance/debt/household-debt-creeps-up-to-a-fresh-record-with-canadians-owing-2-trillion-by-the-end-of-2016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Acart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 Gerylo</dc:creator>
  <cp:lastModifiedBy>Heather Coey</cp:lastModifiedBy>
  <cp:revision>497</cp:revision>
  <cp:lastPrinted>2017-04-17T16:42:25Z</cp:lastPrinted>
  <dcterms:created xsi:type="dcterms:W3CDTF">2007-05-17T17:12:11Z</dcterms:created>
  <dcterms:modified xsi:type="dcterms:W3CDTF">2017-04-17T17:19:49Z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0x0101006D236E46B4CBB8458C30419714CF42F8</vt:lpwstr>
  </property>
</Properties>
</file>